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58" r:id="rId3"/>
    <p:sldId id="357" r:id="rId4"/>
    <p:sldId id="358" r:id="rId5"/>
    <p:sldId id="359" r:id="rId6"/>
    <p:sldId id="360" r:id="rId7"/>
    <p:sldId id="361" r:id="rId8"/>
    <p:sldId id="363" r:id="rId9"/>
    <p:sldId id="364" r:id="rId10"/>
    <p:sldId id="369" r:id="rId11"/>
    <p:sldId id="366" r:id="rId12"/>
    <p:sldId id="367" r:id="rId13"/>
    <p:sldId id="368" r:id="rId14"/>
    <p:sldId id="372" r:id="rId15"/>
    <p:sldId id="374" r:id="rId16"/>
    <p:sldId id="396" r:id="rId17"/>
    <p:sldId id="365" r:id="rId18"/>
    <p:sldId id="370" r:id="rId19"/>
    <p:sldId id="371" r:id="rId20"/>
    <p:sldId id="399" r:id="rId21"/>
    <p:sldId id="373" r:id="rId22"/>
    <p:sldId id="375" r:id="rId23"/>
    <p:sldId id="376" r:id="rId24"/>
    <p:sldId id="377" r:id="rId25"/>
    <p:sldId id="397" r:id="rId26"/>
    <p:sldId id="398"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000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9" autoAdjust="0"/>
    <p:restoredTop sz="70545" autoAdjust="0"/>
  </p:normalViewPr>
  <p:slideViewPr>
    <p:cSldViewPr snapToGrid="0">
      <p:cViewPr varScale="1">
        <p:scale>
          <a:sx n="117" d="100"/>
          <a:sy n="117" d="100"/>
        </p:scale>
        <p:origin x="2196" y="5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2863C30-2B25-4310-AD0B-00422C00C837}" type="datetimeFigureOut">
              <a:rPr lang="en-GB" smtClean="0"/>
              <a:t>06/01/2021</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22B5BA6-3C30-4154-97C7-A721B7E964B8}" type="slidenum">
              <a:rPr lang="en-GB" smtClean="0"/>
              <a:t>‹#›</a:t>
            </a:fld>
            <a:endParaRPr lang="en-GB"/>
          </a:p>
        </p:txBody>
      </p:sp>
    </p:spTree>
    <p:extLst>
      <p:ext uri="{BB962C8B-B14F-4D97-AF65-F5344CB8AC3E}">
        <p14:creationId xmlns:p14="http://schemas.microsoft.com/office/powerpoint/2010/main" val="50828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SUMMARY</a:t>
            </a:r>
          </a:p>
          <a:p>
            <a:r>
              <a:rPr lang="en-GB" dirty="0"/>
              <a:t>Strong theory focus.</a:t>
            </a:r>
          </a:p>
          <a:p>
            <a:r>
              <a:rPr lang="en-GB" dirty="0"/>
              <a:t>Little math although Wien’s law, and the luminosity-brightness relationship are given.</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We are focusing on Thermal Radiation.</a:t>
            </a:r>
          </a:p>
          <a:p>
            <a:pPr marL="185766" indent="-185766">
              <a:buFont typeface="Arial" panose="020B0604020202020204" pitchFamily="34" charset="0"/>
              <a:buChar char="•"/>
            </a:pPr>
            <a:r>
              <a:rPr lang="en-GB" dirty="0">
                <a:latin typeface="+mn-lt"/>
              </a:rPr>
              <a:t>Load the video and narrate- it shows an IR camera and what happens in visible if you heat a metal rod with a blowtorch.</a:t>
            </a:r>
          </a:p>
          <a:p>
            <a:pPr marL="185766" indent="-185766">
              <a:buFont typeface="Arial" panose="020B0604020202020204" pitchFamily="34" charset="0"/>
              <a:buChar char="•"/>
            </a:pPr>
            <a:r>
              <a:rPr lang="en-GB" dirty="0"/>
              <a:t>https://www.youtube.com/watch?v=sUp_WZKZID4</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orangey flame is due to the surface of the metal reacting with the air around it.</a:t>
            </a:r>
          </a:p>
          <a:p>
            <a:pPr marL="185766" indent="-185766">
              <a:buFont typeface="Arial" panose="020B0604020202020204" pitchFamily="34" charset="0"/>
              <a:buChar char="•"/>
            </a:pPr>
            <a:endParaRPr lang="en-GB" dirty="0"/>
          </a:p>
          <a:p>
            <a:r>
              <a:rPr lang="en-GB" dirty="0"/>
              <a:t>Image from video: https://www.youtube.com/watch?v=sUp_WZKZID4</a:t>
            </a:r>
          </a:p>
        </p:txBody>
      </p:sp>
      <p:sp>
        <p:nvSpPr>
          <p:cNvPr id="4" name="Slide Number Placeholder 3"/>
          <p:cNvSpPr>
            <a:spLocks noGrp="1"/>
          </p:cNvSpPr>
          <p:nvPr>
            <p:ph type="sldNum" sz="quarter" idx="5"/>
          </p:nvPr>
        </p:nvSpPr>
        <p:spPr/>
        <p:txBody>
          <a:bodyPr/>
          <a:lstStyle/>
          <a:p>
            <a:fld id="{D22B5BA6-3C30-4154-97C7-A721B7E964B8}" type="slidenum">
              <a:rPr lang="en-GB" smtClean="0"/>
              <a:t>10</a:t>
            </a:fld>
            <a:endParaRPr lang="en-GB"/>
          </a:p>
        </p:txBody>
      </p:sp>
    </p:spTree>
    <p:extLst>
      <p:ext uri="{BB962C8B-B14F-4D97-AF65-F5344CB8AC3E}">
        <p14:creationId xmlns:p14="http://schemas.microsoft.com/office/powerpoint/2010/main" val="309826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second tallest curve is for our Sun.</a:t>
            </a:r>
          </a:p>
          <a:p>
            <a:pPr marL="185766" indent="-185766">
              <a:buFont typeface="Arial" panose="020B0604020202020204" pitchFamily="34" charset="0"/>
              <a:buChar char="•"/>
            </a:pPr>
            <a:r>
              <a:rPr lang="en-GB" dirty="0">
                <a:latin typeface="+mn-lt"/>
              </a:rPr>
              <a:t>We approximate the Sun as a blackbody to do calculations.</a:t>
            </a:r>
          </a:p>
          <a:p>
            <a:pPr marL="185766" indent="-185766">
              <a:buFont typeface="Arial" panose="020B0604020202020204" pitchFamily="34" charset="0"/>
              <a:buChar char="•"/>
            </a:pPr>
            <a:r>
              <a:rPr lang="en-GB" dirty="0">
                <a:latin typeface="+mn-lt"/>
              </a:rPr>
              <a:t>If we get the spectrum of a star and fit a curve to it we can get the surface temp (more later).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Our Sun has a peak in the blue/green wavelengths but it emits more yellows/reds since it doesn’t tail off very fast (whereas the blue side it drops fast).</a:t>
            </a:r>
          </a:p>
          <a:p>
            <a:pPr marL="185766" indent="-185766">
              <a:buFont typeface="Arial" panose="020B0604020202020204" pitchFamily="34" charset="0"/>
              <a:buChar char="•"/>
            </a:pPr>
            <a:r>
              <a:rPr lang="en-GB" dirty="0">
                <a:latin typeface="+mn-lt"/>
              </a:rPr>
              <a:t>So overall our Sun looks yellow.</a:t>
            </a:r>
          </a:p>
          <a:p>
            <a:pPr marL="185766" indent="-185766">
              <a:buFont typeface="Arial" panose="020B0604020202020204" pitchFamily="34" charset="0"/>
              <a:buChar char="•"/>
            </a:pPr>
            <a:r>
              <a:rPr lang="en-GB" dirty="0">
                <a:latin typeface="+mn-lt"/>
              </a:rPr>
              <a:t>The intensity of each wavelength is given in Watts per steradian (a 3D solid angle) per metre squared per nanometre.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11</a:t>
            </a:fld>
            <a:endParaRPr lang="en-GB"/>
          </a:p>
        </p:txBody>
      </p:sp>
    </p:spTree>
    <p:extLst>
      <p:ext uri="{BB962C8B-B14F-4D97-AF65-F5344CB8AC3E}">
        <p14:creationId xmlns:p14="http://schemas.microsoft.com/office/powerpoint/2010/main" val="29131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hotter an object is the further left towards higher energy wavelengths we shift.</a:t>
            </a:r>
          </a:p>
          <a:p>
            <a:pPr marL="185766" indent="-185766">
              <a:buFont typeface="Arial" panose="020B0604020202020204" pitchFamily="34" charset="0"/>
              <a:buChar char="•"/>
            </a:pPr>
            <a:r>
              <a:rPr lang="en-GB" dirty="0">
                <a:latin typeface="+mn-lt"/>
              </a:rPr>
              <a:t>So Hotter = Higher Energy, glows whiter.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Planck’s law gives the spectral intensity (brightness B) for each wavelength and was used to construct this figure.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12</a:t>
            </a:fld>
            <a:endParaRPr lang="en-GB"/>
          </a:p>
        </p:txBody>
      </p:sp>
    </p:spTree>
    <p:extLst>
      <p:ext uri="{BB962C8B-B14F-4D97-AF65-F5344CB8AC3E}">
        <p14:creationId xmlns:p14="http://schemas.microsoft.com/office/powerpoint/2010/main" val="126789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video is really short (1 min) if you want to watch it and has a bit of history at the start.</a:t>
            </a:r>
          </a:p>
          <a:p>
            <a:pPr marL="185766" indent="-185766">
              <a:buFont typeface="Arial" panose="020B0604020202020204" pitchFamily="34" charset="0"/>
              <a:buChar char="•"/>
            </a:pPr>
            <a:r>
              <a:rPr lang="en-GB" dirty="0">
                <a:latin typeface="+mn-lt"/>
              </a:rPr>
              <a:t>Explain the process of spectroscopy – most students will be familiar with prisms.</a:t>
            </a:r>
          </a:p>
          <a:p>
            <a:pPr marL="185766" indent="-185766">
              <a:buFont typeface="Arial" panose="020B0604020202020204" pitchFamily="34" charset="0"/>
              <a:buChar char="•"/>
            </a:pPr>
            <a:r>
              <a:rPr lang="en-GB" dirty="0">
                <a:latin typeface="+mn-lt"/>
              </a:rPr>
              <a:t>Some spectrometers have diffraction gratings.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The absorption spectrum for Hydrogen is shown.</a:t>
            </a:r>
          </a:p>
          <a:p>
            <a:pPr marL="185766" indent="-185766">
              <a:buFont typeface="Arial" panose="020B0604020202020204" pitchFamily="34" charset="0"/>
              <a:buChar char="•"/>
            </a:pPr>
            <a:r>
              <a:rPr lang="en-GB" dirty="0">
                <a:latin typeface="+mn-lt"/>
              </a:rPr>
              <a:t>In large spectrometers a plate is placed on the telescope where a camera would normally go. The plate has holes in over the positions of stars and optical fibres go in the holes and feed starlight down the a cooled spectrometer in another room (see SDSS plates).</a:t>
            </a:r>
          </a:p>
          <a:p>
            <a:pPr marL="185766" indent="-185766">
              <a:buFont typeface="Arial" panose="020B0604020202020204" pitchFamily="34" charset="0"/>
              <a:buChar char="•"/>
            </a:pPr>
            <a:endParaRPr lang="en-GB" dirty="0"/>
          </a:p>
          <a:p>
            <a:r>
              <a:rPr lang="en-GB" dirty="0"/>
              <a:t>Image from: https://www.youtube.com/watch?app=desktop&amp;v=g_M4cgdjjrI</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13</a:t>
            </a:fld>
            <a:endParaRPr lang="en-GB"/>
          </a:p>
        </p:txBody>
      </p:sp>
    </p:spTree>
    <p:extLst>
      <p:ext uri="{BB962C8B-B14F-4D97-AF65-F5344CB8AC3E}">
        <p14:creationId xmlns:p14="http://schemas.microsoft.com/office/powerpoint/2010/main" val="179375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https://foothillastrosims.github.io/Spectrum-Constructor/</a:t>
            </a:r>
          </a:p>
          <a:p>
            <a:pPr marL="185766" indent="-185766">
              <a:buFont typeface="Arial" panose="020B0604020202020204" pitchFamily="34" charset="0"/>
              <a:buChar char="•"/>
            </a:pPr>
            <a:r>
              <a:rPr lang="en-GB" dirty="0">
                <a:latin typeface="+mn-lt"/>
              </a:rPr>
              <a:t>Use the simulation to demonstrate how the spectra we get from the telescope (below the continuum - not shown on this slide) changes when the temp of the star changes using the thermal slider.</a:t>
            </a:r>
          </a:p>
          <a:p>
            <a:pPr marL="185766" indent="-185766">
              <a:buFont typeface="Arial" panose="020B0604020202020204" pitchFamily="34" charset="0"/>
              <a:buChar char="•"/>
            </a:pPr>
            <a:r>
              <a:rPr lang="en-GB" dirty="0">
                <a:latin typeface="+mn-lt"/>
              </a:rPr>
              <a:t>Then add in some absorption spectra – start with Hydrogen.</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When more than one element is present causing dips in the spectra we compare the dips to known reference spectra to see if they match what we should see if there was only one element present.</a:t>
            </a:r>
          </a:p>
          <a:p>
            <a:pPr marL="185766" indent="-185766">
              <a:buFont typeface="Arial" panose="020B0604020202020204" pitchFamily="34" charset="0"/>
              <a:buChar char="•"/>
            </a:pPr>
            <a:endParaRPr lang="en-GB" dirty="0"/>
          </a:p>
          <a:p>
            <a:r>
              <a:rPr lang="en-GB" dirty="0"/>
              <a:t>Image from: https://foothillastrosims.github.io/Spectrum-Constructor/</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14</a:t>
            </a:fld>
            <a:endParaRPr lang="en-GB"/>
          </a:p>
        </p:txBody>
      </p:sp>
    </p:spTree>
    <p:extLst>
      <p:ext uri="{BB962C8B-B14F-4D97-AF65-F5344CB8AC3E}">
        <p14:creationId xmlns:p14="http://schemas.microsoft.com/office/powerpoint/2010/main" val="14619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Spectrum of the Sun</a:t>
            </a:r>
          </a:p>
          <a:p>
            <a:pPr marL="185766" indent="-185766">
              <a:buFont typeface="Arial" panose="020B0604020202020204" pitchFamily="34" charset="0"/>
              <a:buChar char="•"/>
            </a:pPr>
            <a:r>
              <a:rPr lang="en-GB" dirty="0">
                <a:latin typeface="+mn-lt"/>
              </a:rPr>
              <a:t>“</a:t>
            </a:r>
            <a:r>
              <a:rPr lang="en-GB" sz="1300" dirty="0"/>
              <a:t>The first evidence of helium was observed on August 18, </a:t>
            </a:r>
            <a:r>
              <a:rPr lang="en-GB" sz="1300" b="1" dirty="0"/>
              <a:t>1868</a:t>
            </a:r>
            <a:r>
              <a:rPr lang="en-GB" sz="1300" dirty="0"/>
              <a:t>, as a bright yellow line with a wavelength of 587.49 nanometres in the spectrum of the chromosphere of the Sun. The line was detected by French astronomer Jules Janssen during a total solar eclipse in Guntur, India.</a:t>
            </a:r>
            <a:r>
              <a:rPr lang="en-GB" dirty="0">
                <a:latin typeface="+mn-lt"/>
              </a:rPr>
              <a:t>” Wikipedia - Helium</a:t>
            </a:r>
          </a:p>
          <a:p>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See the link below for more info.</a:t>
            </a:r>
          </a:p>
          <a:p>
            <a:pPr marL="185766" indent="-185766">
              <a:buFont typeface="Arial" panose="020B0604020202020204" pitchFamily="34" charset="0"/>
              <a:buChar char="•"/>
            </a:pPr>
            <a:endParaRPr lang="en-GB" dirty="0"/>
          </a:p>
          <a:p>
            <a:r>
              <a:rPr lang="en-GB" dirty="0"/>
              <a:t>Image from: https://www.cfa.harvard.edu/ssp/stars_planets/solarspectrum.html</a:t>
            </a:r>
          </a:p>
          <a:p>
            <a:r>
              <a:rPr lang="en-GB" sz="1300" dirty="0" err="1"/>
              <a:t>N.A.Sharp</a:t>
            </a:r>
            <a:r>
              <a:rPr lang="en-GB" sz="1300" dirty="0"/>
              <a:t>, NOAO/NSO/Kitt Peak FTS/AURA/NSF</a:t>
            </a:r>
            <a:endParaRPr lang="en-GB" dirty="0"/>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15</a:t>
            </a:fld>
            <a:endParaRPr lang="en-GB"/>
          </a:p>
        </p:txBody>
      </p:sp>
    </p:spTree>
    <p:extLst>
      <p:ext uri="{BB962C8B-B14F-4D97-AF65-F5344CB8AC3E}">
        <p14:creationId xmlns:p14="http://schemas.microsoft.com/office/powerpoint/2010/main" val="61637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Have students answer the questions in TPS format.</a:t>
            </a:r>
          </a:p>
          <a:p>
            <a:endParaRPr lang="en-GB" dirty="0"/>
          </a:p>
          <a:p>
            <a:pPr marL="247688" indent="-247688">
              <a:buAutoNum type="arabicPeriod"/>
            </a:pPr>
            <a:r>
              <a:rPr lang="en-GB" dirty="0"/>
              <a:t>Emission is black with coloured lines showing wavelengths that are emitted. Absorption is rainbow with black lines where wavelengths are absorbed.</a:t>
            </a:r>
          </a:p>
          <a:p>
            <a:pPr marL="247688" indent="-247688">
              <a:buAutoNum type="arabicPeriod"/>
            </a:pPr>
            <a:r>
              <a:rPr lang="en-GB" dirty="0"/>
              <a:t>Using spectrometers attached to telescopes (or in another room so they can be cooled and light is fed via optical fibres)</a:t>
            </a:r>
          </a:p>
          <a:p>
            <a:pPr marL="247688" indent="-247688">
              <a:buAutoNum type="arabicPeriod"/>
            </a:pPr>
            <a:r>
              <a:rPr lang="en-GB" dirty="0"/>
              <a:t>EM Radiation! The hotter the higher energy – we emit IR at body temp</a:t>
            </a:r>
          </a:p>
          <a:p>
            <a:pPr marL="247688" indent="-247688">
              <a:buAutoNum type="arabicPeriod"/>
            </a:pPr>
            <a:r>
              <a:rPr lang="en-GB" dirty="0"/>
              <a:t>An object which absorbs all incident radiation and emits all wavelengths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16</a:t>
            </a:fld>
            <a:endParaRPr lang="en-GB"/>
          </a:p>
        </p:txBody>
      </p:sp>
    </p:spTree>
    <p:extLst>
      <p:ext uri="{BB962C8B-B14F-4D97-AF65-F5344CB8AC3E}">
        <p14:creationId xmlns:p14="http://schemas.microsoft.com/office/powerpoint/2010/main" val="370459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left hand side is presented again later so focus on the order OBAFGKMLTY and the right hand side.</a:t>
            </a:r>
          </a:p>
          <a:p>
            <a:pPr marL="185766" indent="-185766">
              <a:buFont typeface="Arial" panose="020B0604020202020204" pitchFamily="34" charset="0"/>
              <a:buChar char="•"/>
            </a:pPr>
            <a:r>
              <a:rPr lang="en-GB" dirty="0">
                <a:latin typeface="+mn-lt"/>
              </a:rPr>
              <a:t>We normally ignore LTY.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LTY are dwarf stars, Y can be colder than the human body and were discovered for the first time by the WISE spacecraft.</a:t>
            </a:r>
          </a:p>
          <a:p>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17</a:t>
            </a:fld>
            <a:endParaRPr lang="en-GB"/>
          </a:p>
        </p:txBody>
      </p:sp>
    </p:spTree>
    <p:extLst>
      <p:ext uri="{BB962C8B-B14F-4D97-AF65-F5344CB8AC3E}">
        <p14:creationId xmlns:p14="http://schemas.microsoft.com/office/powerpoint/2010/main" val="253125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Other mnemonics: Oil, butter and fat gonna kill me</a:t>
            </a:r>
          </a:p>
          <a:p>
            <a:pPr marL="185766" indent="-185766">
              <a:buFont typeface="Arial" panose="020B0604020202020204" pitchFamily="34" charset="0"/>
              <a:buChar char="•"/>
            </a:pPr>
            <a:r>
              <a:rPr lang="en-GB" dirty="0">
                <a:latin typeface="+mn-lt"/>
              </a:rPr>
              <a:t>Only brilliant astronomers find gorilla killing meteors</a:t>
            </a:r>
          </a:p>
          <a:p>
            <a:pPr marL="185766" indent="-185766">
              <a:buFont typeface="Arial" panose="020B0604020202020204" pitchFamily="34" charset="0"/>
              <a:buChar char="•"/>
            </a:pPr>
            <a:r>
              <a:rPr lang="en-GB" dirty="0">
                <a:latin typeface="+mn-lt"/>
              </a:rPr>
              <a:t>Stolen from: http://www.astro.sunysb.edu/fwalter/AST101/mnemonic.html</a:t>
            </a:r>
          </a:p>
          <a:p>
            <a:endParaRPr lang="en-GB" dirty="0">
              <a:latin typeface="+mn-lt"/>
            </a:endParaRPr>
          </a:p>
        </p:txBody>
      </p:sp>
      <p:sp>
        <p:nvSpPr>
          <p:cNvPr id="4" name="Slide Number Placeholder 3"/>
          <p:cNvSpPr>
            <a:spLocks noGrp="1"/>
          </p:cNvSpPr>
          <p:nvPr>
            <p:ph type="sldNum" sz="quarter" idx="5"/>
          </p:nvPr>
        </p:nvSpPr>
        <p:spPr/>
        <p:txBody>
          <a:bodyPr/>
          <a:lstStyle/>
          <a:p>
            <a:fld id="{D22B5BA6-3C30-4154-97C7-A721B7E964B8}" type="slidenum">
              <a:rPr lang="en-GB" smtClean="0"/>
              <a:t>18</a:t>
            </a:fld>
            <a:endParaRPr lang="en-GB"/>
          </a:p>
        </p:txBody>
      </p:sp>
    </p:spTree>
    <p:extLst>
      <p:ext uri="{BB962C8B-B14F-4D97-AF65-F5344CB8AC3E}">
        <p14:creationId xmlns:p14="http://schemas.microsoft.com/office/powerpoint/2010/main" val="1953883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You can clearly see that going M to O (increasing Temp) you shift towards blue which are lower wavelengths with more energy.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Sun is a G2V star. 2 means it is on the hotter end of the G type stars. V means it is on the main sequence (main part of its life).</a:t>
            </a:r>
          </a:p>
          <a:p>
            <a:pPr marL="185766" indent="-185766">
              <a:buFont typeface="Arial" panose="020B0604020202020204" pitchFamily="34" charset="0"/>
              <a:buChar char="•"/>
            </a:pPr>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19</a:t>
            </a:fld>
            <a:endParaRPr lang="en-GB"/>
          </a:p>
        </p:txBody>
      </p:sp>
    </p:spTree>
    <p:extLst>
      <p:ext uri="{BB962C8B-B14F-4D97-AF65-F5344CB8AC3E}">
        <p14:creationId xmlns:p14="http://schemas.microsoft.com/office/powerpoint/2010/main" val="151188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TITLE</a:t>
            </a:r>
          </a:p>
          <a:p>
            <a:r>
              <a:rPr lang="en-GB" dirty="0"/>
              <a:t>Use this slide to briefly introduce the topic of today’s lesson.</a:t>
            </a:r>
          </a:p>
        </p:txBody>
      </p:sp>
      <p:sp>
        <p:nvSpPr>
          <p:cNvPr id="4" name="Slide Number Placeholder 3"/>
          <p:cNvSpPr>
            <a:spLocks noGrp="1"/>
          </p:cNvSpPr>
          <p:nvPr>
            <p:ph type="sldNum" sz="quarter" idx="5"/>
          </p:nvPr>
        </p:nvSpPr>
        <p:spPr/>
        <p:txBody>
          <a:bodyPr/>
          <a:lstStyle/>
          <a:p>
            <a:fld id="{D22B5BA6-3C30-4154-97C7-A721B7E964B8}" type="slidenum">
              <a:rPr lang="en-GB" smtClean="0"/>
              <a:t>2</a:t>
            </a:fld>
            <a:endParaRPr lang="en-GB"/>
          </a:p>
        </p:txBody>
      </p:sp>
    </p:spTree>
    <p:extLst>
      <p:ext uri="{BB962C8B-B14F-4D97-AF65-F5344CB8AC3E}">
        <p14:creationId xmlns:p14="http://schemas.microsoft.com/office/powerpoint/2010/main" val="295029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A little deep for most but this helps explain that KM stars are cold enough for molecules to form/stay as molecules.</a:t>
            </a:r>
          </a:p>
          <a:p>
            <a:pPr marL="185766" indent="-185766">
              <a:buFont typeface="Arial" panose="020B0604020202020204" pitchFamily="34" charset="0"/>
              <a:buChar char="•"/>
            </a:pPr>
            <a:r>
              <a:rPr lang="en-GB" dirty="0">
                <a:latin typeface="+mn-lt"/>
              </a:rPr>
              <a:t>In the hotter stars you can only have elements.</a:t>
            </a:r>
          </a:p>
          <a:p>
            <a:pPr marL="185766" indent="-185766">
              <a:buFont typeface="Arial" panose="020B0604020202020204" pitchFamily="34" charset="0"/>
              <a:buChar char="•"/>
            </a:pPr>
            <a:r>
              <a:rPr lang="en-GB" dirty="0">
                <a:latin typeface="+mn-lt"/>
              </a:rPr>
              <a:t>Too hot and you end up </a:t>
            </a:r>
            <a:r>
              <a:rPr lang="en-GB">
                <a:latin typeface="+mn-lt"/>
              </a:rPr>
              <a:t>ionising elements like H and He.</a:t>
            </a: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Molecules can’t survive the high temperatures in hotter stars so those lines disappear from stars in the OBAFG(K) classes.</a:t>
            </a:r>
          </a:p>
          <a:p>
            <a:pPr marL="185766" indent="-185766">
              <a:buFont typeface="Arial" panose="020B0604020202020204" pitchFamily="34" charset="0"/>
              <a:buChar char="•"/>
            </a:pPr>
            <a:endParaRPr lang="en-GB" dirty="0"/>
          </a:p>
          <a:p>
            <a:r>
              <a:rPr lang="en-GB" dirty="0"/>
              <a:t>Image from: http://www.star.ucl.ac.uk/~pac/spectral_classification.html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20</a:t>
            </a:fld>
            <a:endParaRPr lang="en-GB"/>
          </a:p>
        </p:txBody>
      </p:sp>
    </p:spTree>
    <p:extLst>
      <p:ext uri="{BB962C8B-B14F-4D97-AF65-F5344CB8AC3E}">
        <p14:creationId xmlns:p14="http://schemas.microsoft.com/office/powerpoint/2010/main" val="114849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in the UK will have come across Power so frame it as Luminosity is the Power of the star.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This is the Stefan-Boltzmann equation and is missing a term called the emissivity. We have assumed it is 1 which means our star is a perfect blackbody: https://en.wikipedia.org/wiki/Stefan%E2%80%93Boltzmann_law</a:t>
            </a:r>
          </a:p>
          <a:p>
            <a:pPr marL="185766" indent="-185766">
              <a:buFont typeface="Arial" panose="020B0604020202020204" pitchFamily="34" charset="0"/>
              <a:buChar char="•"/>
            </a:pPr>
            <a:r>
              <a:rPr lang="en-GB" dirty="0">
                <a:latin typeface="+mn-lt"/>
              </a:rPr>
              <a:t>The luminosity of the Sun is 3.83</a:t>
            </a:r>
            <a:r>
              <a:rPr lang="en-GB" sz="1300" dirty="0"/>
              <a:t>×10</a:t>
            </a:r>
            <a:r>
              <a:rPr lang="en-GB" sz="1300" baseline="30000" dirty="0"/>
              <a:t>26 </a:t>
            </a:r>
            <a:r>
              <a:rPr lang="en-GB" sz="1300" dirty="0"/>
              <a:t>W if we ignore neutrinos.</a:t>
            </a: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21</a:t>
            </a:fld>
            <a:endParaRPr lang="en-GB"/>
          </a:p>
        </p:txBody>
      </p:sp>
    </p:spTree>
    <p:extLst>
      <p:ext uri="{BB962C8B-B14F-4D97-AF65-F5344CB8AC3E}">
        <p14:creationId xmlns:p14="http://schemas.microsoft.com/office/powerpoint/2010/main" val="254866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gravitational field strength.</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Here AU is the astronomical unit. The Earth is 1 AU from the Sun so A might be Earth!</a:t>
            </a:r>
          </a:p>
          <a:p>
            <a:endParaRPr lang="en-GB" dirty="0"/>
          </a:p>
          <a:p>
            <a:r>
              <a:rPr lang="en-GB" dirty="0"/>
              <a:t>Image from: https://www.space.fm/astronomy/planetarysystems/gravityandinverse.html</a:t>
            </a:r>
          </a:p>
        </p:txBody>
      </p:sp>
      <p:sp>
        <p:nvSpPr>
          <p:cNvPr id="4" name="Slide Number Placeholder 3"/>
          <p:cNvSpPr>
            <a:spLocks noGrp="1"/>
          </p:cNvSpPr>
          <p:nvPr>
            <p:ph type="sldNum" sz="quarter" idx="5"/>
          </p:nvPr>
        </p:nvSpPr>
        <p:spPr/>
        <p:txBody>
          <a:bodyPr/>
          <a:lstStyle/>
          <a:p>
            <a:fld id="{D22B5BA6-3C30-4154-97C7-A721B7E964B8}" type="slidenum">
              <a:rPr lang="en-GB" smtClean="0"/>
              <a:t>22</a:t>
            </a:fld>
            <a:endParaRPr lang="en-GB"/>
          </a:p>
        </p:txBody>
      </p:sp>
    </p:spTree>
    <p:extLst>
      <p:ext uri="{BB962C8B-B14F-4D97-AF65-F5344CB8AC3E}">
        <p14:creationId xmlns:p14="http://schemas.microsoft.com/office/powerpoint/2010/main" val="1963435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Intensity and brightness are interchangeable.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denominator is the surface area of a sphere since light is radiated spherically in all directions from the Sun and other stars.</a:t>
            </a:r>
          </a:p>
          <a:p>
            <a:pPr marL="185766" indent="-185766">
              <a:buFont typeface="Arial" panose="020B0604020202020204" pitchFamily="34" charset="0"/>
              <a:buChar char="•"/>
            </a:pPr>
            <a:r>
              <a:rPr lang="en-GB" dirty="0">
                <a:latin typeface="+mn-lt"/>
              </a:rPr>
              <a:t>The brightness or solar radiation at Earth is ~ 1,400 </a:t>
            </a:r>
            <a:r>
              <a:rPr lang="en-US" sz="1300" dirty="0">
                <a:latin typeface="Corbel" panose="020B0503020204020204" pitchFamily="34" charset="0"/>
              </a:rPr>
              <a:t>Wm</a:t>
            </a:r>
            <a:r>
              <a:rPr lang="en-US" sz="1300" baseline="30000" dirty="0">
                <a:latin typeface="Corbel" panose="020B0503020204020204" pitchFamily="34" charset="0"/>
              </a:rPr>
              <a:t>-2</a:t>
            </a:r>
            <a:r>
              <a:rPr lang="en-US" sz="1300" dirty="0">
                <a:latin typeface="Corbel" panose="020B0503020204020204" pitchFamily="34" charset="0"/>
              </a:rPr>
              <a:t>.</a:t>
            </a:r>
            <a:endParaRPr lang="en-US" sz="1300" baseline="30000" dirty="0">
              <a:latin typeface="Corbel" panose="020B0503020204020204" pitchFamily="34" charset="0"/>
            </a:endParaRPr>
          </a:p>
          <a:p>
            <a:pPr marL="185766" indent="-185766">
              <a:buFont typeface="Arial" panose="020B0604020202020204" pitchFamily="34" charset="0"/>
              <a:buChar char="•"/>
            </a:pPr>
            <a:r>
              <a:rPr lang="en-US" sz="1300" dirty="0">
                <a:latin typeface="Corbel" panose="020B0503020204020204" pitchFamily="34" charset="0"/>
              </a:rPr>
              <a:t>On Mars this value is ~715 Wm</a:t>
            </a:r>
            <a:r>
              <a:rPr lang="en-US" sz="1300" baseline="30000" dirty="0">
                <a:latin typeface="Corbel" panose="020B0503020204020204" pitchFamily="34" charset="0"/>
              </a:rPr>
              <a:t>-2 </a:t>
            </a:r>
            <a:r>
              <a:rPr lang="en-US" sz="1300" dirty="0">
                <a:latin typeface="Corbel" panose="020B0503020204020204" pitchFamily="34" charset="0"/>
              </a:rPr>
              <a:t>(max values taken).</a:t>
            </a:r>
          </a:p>
          <a:p>
            <a:endParaRPr lang="en-GB" dirty="0"/>
          </a:p>
          <a:p>
            <a:r>
              <a:rPr lang="en-GB" dirty="0"/>
              <a:t>Image from: https://www.mathsisfun.com/physics/radiation.html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23</a:t>
            </a:fld>
            <a:endParaRPr lang="en-GB"/>
          </a:p>
        </p:txBody>
      </p:sp>
    </p:spTree>
    <p:extLst>
      <p:ext uri="{BB962C8B-B14F-4D97-AF65-F5344CB8AC3E}">
        <p14:creationId xmlns:p14="http://schemas.microsoft.com/office/powerpoint/2010/main" val="204460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what students already know about the solar cycle. Question them:</a:t>
            </a:r>
          </a:p>
          <a:p>
            <a:pPr marL="185766" indent="-185766">
              <a:buFont typeface="Arial" panose="020B0604020202020204" pitchFamily="34" charset="0"/>
              <a:buChar char="•"/>
            </a:pPr>
            <a:r>
              <a:rPr lang="en-GB" dirty="0">
                <a:latin typeface="+mn-lt"/>
              </a:rPr>
              <a:t>What wavelength is this?</a:t>
            </a:r>
          </a:p>
          <a:p>
            <a:pPr marL="185766" indent="-185766">
              <a:buFont typeface="Arial" panose="020B0604020202020204" pitchFamily="34" charset="0"/>
              <a:buChar char="•"/>
            </a:pPr>
            <a:r>
              <a:rPr lang="en-GB" dirty="0">
                <a:latin typeface="+mn-lt"/>
              </a:rPr>
              <a:t>What do the bright spots show?</a:t>
            </a:r>
          </a:p>
          <a:p>
            <a:pPr marL="185766" indent="-185766">
              <a:buFont typeface="Arial" panose="020B0604020202020204" pitchFamily="34" charset="0"/>
              <a:buChar char="•"/>
            </a:pPr>
            <a:r>
              <a:rPr lang="en-GB" dirty="0">
                <a:latin typeface="+mn-lt"/>
              </a:rPr>
              <a:t>How long is the solar cycle?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Total Solar Irradiance (TSI) varies by ~0.1 % during a solar cycle</a:t>
            </a:r>
          </a:p>
          <a:p>
            <a:pPr marL="185766" indent="-185766">
              <a:buFont typeface="Arial" panose="020B0604020202020204" pitchFamily="34" charset="0"/>
              <a:buChar char="•"/>
            </a:pPr>
            <a:r>
              <a:rPr lang="en-GB" dirty="0">
                <a:latin typeface="+mn-lt"/>
              </a:rPr>
              <a:t>Over the Sun’s lifetime it’s power has increased by 30 %</a:t>
            </a:r>
          </a:p>
          <a:p>
            <a:pPr marL="185766" indent="-185766">
              <a:buFont typeface="Arial" panose="020B0604020202020204" pitchFamily="34" charset="0"/>
              <a:buChar char="•"/>
            </a:pPr>
            <a:r>
              <a:rPr lang="en-GB" dirty="0">
                <a:latin typeface="+mn-lt"/>
              </a:rPr>
              <a:t>“</a:t>
            </a:r>
            <a:r>
              <a:rPr lang="en-GB" sz="1300" dirty="0"/>
              <a:t>This is an inevitable evolution which comes about because, as the billions of years roll by, the Sun is burning up the hydrogen in its core.  The helium "ashes" left behind are denser than hydrogen, so the hydrogen/helium mix in the Sun's core is very slowly becoming denser, thus raising the pressure.  This causes the nuclear reactions to run a little hotter.  The Sun brightens.</a:t>
            </a:r>
            <a:r>
              <a:rPr lang="en-GB" dirty="0">
                <a:latin typeface="+mn-lt"/>
              </a:rPr>
              <a:t>” - https://faculty.wcas.northwestern.edu/~infocom/The%20Website/evolution.html</a:t>
            </a:r>
          </a:p>
          <a:p>
            <a:endParaRPr lang="en-GB" dirty="0"/>
          </a:p>
          <a:p>
            <a:r>
              <a:rPr lang="en-GB" dirty="0"/>
              <a:t>Image from: https://www.nasa.gov/mission_pages/Glory/solar_irradiance/total_solar_irradiance.html</a:t>
            </a:r>
          </a:p>
        </p:txBody>
      </p:sp>
      <p:sp>
        <p:nvSpPr>
          <p:cNvPr id="4" name="Slide Number Placeholder 3"/>
          <p:cNvSpPr>
            <a:spLocks noGrp="1"/>
          </p:cNvSpPr>
          <p:nvPr>
            <p:ph type="sldNum" sz="quarter" idx="5"/>
          </p:nvPr>
        </p:nvSpPr>
        <p:spPr/>
        <p:txBody>
          <a:bodyPr/>
          <a:lstStyle/>
          <a:p>
            <a:fld id="{D22B5BA6-3C30-4154-97C7-A721B7E964B8}" type="slidenum">
              <a:rPr lang="en-GB" smtClean="0"/>
              <a:t>24</a:t>
            </a:fld>
            <a:endParaRPr lang="en-GB"/>
          </a:p>
        </p:txBody>
      </p:sp>
    </p:spTree>
    <p:extLst>
      <p:ext uri="{BB962C8B-B14F-4D97-AF65-F5344CB8AC3E}">
        <p14:creationId xmlns:p14="http://schemas.microsoft.com/office/powerpoint/2010/main" val="1768625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Have students answer the questions in TPS format.</a:t>
            </a:r>
          </a:p>
          <a:p>
            <a:endParaRPr lang="en-GB" dirty="0"/>
          </a:p>
          <a:p>
            <a:pPr marL="247688" indent="-247688">
              <a:buAutoNum type="arabicPeriod"/>
            </a:pPr>
            <a:r>
              <a:rPr lang="en-GB" dirty="0"/>
              <a:t>OBAFGKM(LTY)</a:t>
            </a:r>
          </a:p>
          <a:p>
            <a:pPr marL="247688" indent="-247688">
              <a:buAutoNum type="arabicPeriod"/>
            </a:pPr>
            <a:r>
              <a:rPr lang="en-GB" dirty="0"/>
              <a:t>G2V lower number is hotter in the class, V for typical main sequence</a:t>
            </a:r>
          </a:p>
          <a:p>
            <a:pPr marL="247688" indent="-247688">
              <a:buAutoNum type="arabicPeriod"/>
            </a:pPr>
            <a:r>
              <a:rPr lang="en-GB" dirty="0"/>
              <a:t>Doubling the distance from the light source decreases the brightness by a factor of 4</a:t>
            </a:r>
          </a:p>
          <a:p>
            <a:pPr marL="247688" indent="-247688">
              <a:buAutoNum type="arabicPeriod"/>
            </a:pPr>
            <a:r>
              <a:rPr lang="en-GB" dirty="0"/>
              <a:t>Increased by 30 % over its </a:t>
            </a:r>
            <a:r>
              <a:rPr lang="en-GB" dirty="0" err="1"/>
              <a:t>liftetime</a:t>
            </a:r>
            <a:endParaRPr lang="en-GB" dirty="0"/>
          </a:p>
          <a:p>
            <a:endParaRPr lang="en-GB" dirty="0"/>
          </a:p>
        </p:txBody>
      </p:sp>
      <p:sp>
        <p:nvSpPr>
          <p:cNvPr id="4" name="Slide Number Placeholder 3"/>
          <p:cNvSpPr>
            <a:spLocks noGrp="1"/>
          </p:cNvSpPr>
          <p:nvPr>
            <p:ph type="sldNum" sz="quarter" idx="5"/>
          </p:nvPr>
        </p:nvSpPr>
        <p:spPr/>
        <p:txBody>
          <a:bodyPr/>
          <a:lstStyle/>
          <a:p>
            <a:fld id="{BF29C4FD-E998-439F-A719-C9A24BA48F45}" type="slidenum">
              <a:rPr lang="en-GB" smtClean="0"/>
              <a:t>25</a:t>
            </a:fld>
            <a:endParaRPr lang="en-GB"/>
          </a:p>
        </p:txBody>
      </p:sp>
    </p:spTree>
    <p:extLst>
      <p:ext uri="{BB962C8B-B14F-4D97-AF65-F5344CB8AC3E}">
        <p14:creationId xmlns:p14="http://schemas.microsoft.com/office/powerpoint/2010/main" val="151854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next PPT is on Nuclear Fusion</a:t>
            </a:r>
          </a:p>
          <a:p>
            <a:pPr marL="185766" indent="-185766">
              <a:buFont typeface="Arial" panose="020B0604020202020204" pitchFamily="34" charset="0"/>
              <a:buChar char="•"/>
            </a:pP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26</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(Solar Structure). Have students answer the questions in TPS format.</a:t>
            </a:r>
          </a:p>
          <a:p>
            <a:endParaRPr lang="en-GB" dirty="0"/>
          </a:p>
          <a:p>
            <a:pPr marL="247688" indent="-247688">
              <a:buAutoNum type="arabicPeriod"/>
            </a:pPr>
            <a:r>
              <a:rPr lang="en-GB" dirty="0"/>
              <a:t>Answers on next slide</a:t>
            </a:r>
          </a:p>
          <a:p>
            <a:pPr marL="247688" indent="-247688">
              <a:buAutoNum type="arabicPeriod"/>
            </a:pPr>
            <a:r>
              <a:rPr lang="en-GB" dirty="0"/>
              <a:t>Answers on next slide</a:t>
            </a:r>
          </a:p>
          <a:p>
            <a:pPr marL="247688" indent="-247688">
              <a:buAutoNum type="arabicPeriod"/>
            </a:pPr>
            <a:r>
              <a:rPr lang="en-GB" dirty="0"/>
              <a:t>The Corona</a:t>
            </a:r>
          </a:p>
        </p:txBody>
      </p:sp>
      <p:sp>
        <p:nvSpPr>
          <p:cNvPr id="4" name="Slide Number Placeholder 3"/>
          <p:cNvSpPr>
            <a:spLocks noGrp="1"/>
          </p:cNvSpPr>
          <p:nvPr>
            <p:ph type="sldNum" sz="quarter" idx="5"/>
          </p:nvPr>
        </p:nvSpPr>
        <p:spPr/>
        <p:txBody>
          <a:bodyPr/>
          <a:lstStyle/>
          <a:p>
            <a:fld id="{D22B5BA6-3C30-4154-97C7-A721B7E964B8}" type="slidenum">
              <a:rPr lang="en-GB" smtClean="0"/>
              <a:t>3</a:t>
            </a:fld>
            <a:endParaRPr lang="en-GB"/>
          </a:p>
        </p:txBody>
      </p:sp>
    </p:spTree>
    <p:extLst>
      <p:ext uri="{BB962C8B-B14F-4D97-AF65-F5344CB8AC3E}">
        <p14:creationId xmlns:p14="http://schemas.microsoft.com/office/powerpoint/2010/main" val="354340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should remember the granular surface structure</a:t>
            </a:r>
          </a:p>
          <a:p>
            <a:pPr marL="185766" indent="-185766">
              <a:buFont typeface="Arial" panose="020B0604020202020204" pitchFamily="34" charset="0"/>
              <a:buChar char="•"/>
            </a:pPr>
            <a:r>
              <a:rPr lang="en-GB" dirty="0">
                <a:latin typeface="+mn-lt"/>
              </a:rPr>
              <a:t>Quick recap</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Photosphere is where light comes from</a:t>
            </a:r>
          </a:p>
          <a:p>
            <a:pPr marL="185766" indent="-185766">
              <a:buFont typeface="Arial" panose="020B0604020202020204" pitchFamily="34" charset="0"/>
              <a:buChar char="•"/>
            </a:pPr>
            <a:r>
              <a:rPr lang="en-GB" dirty="0">
                <a:latin typeface="+mn-lt"/>
              </a:rPr>
              <a:t>Chromosphere is the layer of the atmosphere above the photosphere</a:t>
            </a:r>
          </a:p>
          <a:p>
            <a:pPr marL="185766" indent="-185766">
              <a:buFont typeface="Arial" panose="020B0604020202020204" pitchFamily="34" charset="0"/>
              <a:buChar char="•"/>
            </a:pPr>
            <a:r>
              <a:rPr lang="en-GB" dirty="0">
                <a:latin typeface="+mn-lt"/>
              </a:rPr>
              <a:t>Subsurface flows of gas away from the equator to the poles (diff rotation from last lessons)</a:t>
            </a:r>
          </a:p>
          <a:p>
            <a:pPr marL="185766" indent="-185766">
              <a:buFont typeface="Arial" panose="020B0604020202020204" pitchFamily="34" charset="0"/>
              <a:buChar char="•"/>
            </a:pPr>
            <a:endParaRPr lang="en-GB" dirty="0"/>
          </a:p>
          <a:p>
            <a:r>
              <a:rPr lang="en-GB" dirty="0"/>
              <a:t>Image from UCAR: </a:t>
            </a:r>
            <a:r>
              <a:rPr lang="en-GB" u="sng" dirty="0">
                <a:solidFill>
                  <a:schemeClr val="tx1"/>
                </a:solidFill>
              </a:rPr>
              <a:t>https://scied.ucar.edu/sun-features-regions</a:t>
            </a:r>
          </a:p>
        </p:txBody>
      </p:sp>
      <p:sp>
        <p:nvSpPr>
          <p:cNvPr id="4" name="Slide Number Placeholder 3"/>
          <p:cNvSpPr>
            <a:spLocks noGrp="1"/>
          </p:cNvSpPr>
          <p:nvPr>
            <p:ph type="sldNum" sz="quarter" idx="5"/>
          </p:nvPr>
        </p:nvSpPr>
        <p:spPr/>
        <p:txBody>
          <a:bodyPr/>
          <a:lstStyle/>
          <a:p>
            <a:fld id="{D22B5BA6-3C30-4154-97C7-A721B7E964B8}" type="slidenum">
              <a:rPr lang="en-GB" smtClean="0"/>
              <a:t>4</a:t>
            </a:fld>
            <a:endParaRPr lang="en-GB"/>
          </a:p>
        </p:txBody>
      </p:sp>
    </p:spTree>
    <p:extLst>
      <p:ext uri="{BB962C8B-B14F-4D97-AF65-F5344CB8AC3E}">
        <p14:creationId xmlns:p14="http://schemas.microsoft.com/office/powerpoint/2010/main" val="18223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Very quick slide – what do you know about light?</a:t>
            </a:r>
          </a:p>
          <a:p>
            <a:pPr marL="185766" indent="-185766">
              <a:buFont typeface="Arial" panose="020B0604020202020204" pitchFamily="34" charset="0"/>
              <a:buChar char="•"/>
            </a:pPr>
            <a:r>
              <a:rPr lang="en-GB" dirty="0">
                <a:latin typeface="+mn-lt"/>
              </a:rPr>
              <a:t>Maybe ask the question before showing this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Particle of light is a photon</a:t>
            </a:r>
          </a:p>
          <a:p>
            <a:pPr marL="185766" indent="-185766">
              <a:buFont typeface="Arial" panose="020B0604020202020204" pitchFamily="34" charset="0"/>
              <a:buChar char="•"/>
            </a:pPr>
            <a:endParaRPr lang="en-GB" dirty="0"/>
          </a:p>
          <a:p>
            <a:r>
              <a:rPr lang="en-GB" dirty="0"/>
              <a:t>Image from: https://www.azoquantum.com/Article.aspx?ArticleID=146</a:t>
            </a:r>
          </a:p>
        </p:txBody>
      </p:sp>
      <p:sp>
        <p:nvSpPr>
          <p:cNvPr id="4" name="Slide Number Placeholder 3"/>
          <p:cNvSpPr>
            <a:spLocks noGrp="1"/>
          </p:cNvSpPr>
          <p:nvPr>
            <p:ph type="sldNum" sz="quarter" idx="5"/>
          </p:nvPr>
        </p:nvSpPr>
        <p:spPr/>
        <p:txBody>
          <a:bodyPr/>
          <a:lstStyle/>
          <a:p>
            <a:fld id="{D22B5BA6-3C30-4154-97C7-A721B7E964B8}" type="slidenum">
              <a:rPr lang="en-GB" smtClean="0"/>
              <a:t>5</a:t>
            </a:fld>
            <a:endParaRPr lang="en-GB"/>
          </a:p>
        </p:txBody>
      </p:sp>
    </p:spTree>
    <p:extLst>
      <p:ext uri="{BB962C8B-B14F-4D97-AF65-F5344CB8AC3E}">
        <p14:creationId xmlns:p14="http://schemas.microsoft.com/office/powerpoint/2010/main" val="72479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Recap the EM spectrum</a:t>
            </a:r>
          </a:p>
          <a:p>
            <a:pPr marL="185766" indent="-185766">
              <a:buFont typeface="Arial" panose="020B0604020202020204" pitchFamily="34" charset="0"/>
              <a:buChar char="•"/>
            </a:pPr>
            <a:r>
              <a:rPr lang="en-GB" dirty="0">
                <a:latin typeface="+mn-lt"/>
              </a:rPr>
              <a:t>Can students remember the wavelengths for visible light?</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Ionising – Can damage DNA UV and higher frequencies only (so not 5G!)</a:t>
            </a:r>
          </a:p>
          <a:p>
            <a:pPr marL="185766" indent="-185766">
              <a:buFont typeface="Arial" panose="020B0604020202020204" pitchFamily="34" charset="0"/>
              <a:buChar char="•"/>
            </a:pPr>
            <a:endParaRPr lang="en-GB" dirty="0"/>
          </a:p>
          <a:p>
            <a:r>
              <a:rPr lang="en-GB" dirty="0"/>
              <a:t>Image from: https://medium.com/@tajamulfayaz621/electromagnetic-spectrum-b80002a65665</a:t>
            </a:r>
          </a:p>
        </p:txBody>
      </p:sp>
      <p:sp>
        <p:nvSpPr>
          <p:cNvPr id="4" name="Slide Number Placeholder 3"/>
          <p:cNvSpPr>
            <a:spLocks noGrp="1"/>
          </p:cNvSpPr>
          <p:nvPr>
            <p:ph type="sldNum" sz="quarter" idx="5"/>
          </p:nvPr>
        </p:nvSpPr>
        <p:spPr/>
        <p:txBody>
          <a:bodyPr/>
          <a:lstStyle/>
          <a:p>
            <a:fld id="{D22B5BA6-3C30-4154-97C7-A721B7E964B8}" type="slidenum">
              <a:rPr lang="en-GB" smtClean="0"/>
              <a:t>6</a:t>
            </a:fld>
            <a:endParaRPr lang="en-GB"/>
          </a:p>
        </p:txBody>
      </p:sp>
    </p:spTree>
    <p:extLst>
      <p:ext uri="{BB962C8B-B14F-4D97-AF65-F5344CB8AC3E}">
        <p14:creationId xmlns:p14="http://schemas.microsoft.com/office/powerpoint/2010/main" val="152704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It is important that students understand the difference between the three types of spectra!</a:t>
            </a:r>
          </a:p>
          <a:p>
            <a:pPr marL="185766" indent="-185766">
              <a:buFont typeface="Arial" panose="020B0604020202020204" pitchFamily="34" charset="0"/>
              <a:buChar char="•"/>
            </a:pPr>
            <a:r>
              <a:rPr lang="en-GB" dirty="0">
                <a:latin typeface="+mn-lt"/>
              </a:rPr>
              <a:t>We often as astronomers look at clouds of Hydrogen gas.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three types are listed clockwise starting top right with the continuous spectrum.</a:t>
            </a:r>
          </a:p>
          <a:p>
            <a:pPr marL="185766" indent="-185766">
              <a:buFont typeface="Arial" panose="020B0604020202020204" pitchFamily="34" charset="0"/>
              <a:buChar char="•"/>
            </a:pPr>
            <a:endParaRPr lang="en-GB" dirty="0"/>
          </a:p>
          <a:p>
            <a:r>
              <a:rPr lang="en-GB" dirty="0"/>
              <a:t>Image from: http://www.astronomy.ohio-state.edu/~thompson/161/spectra.html</a:t>
            </a:r>
          </a:p>
          <a:p>
            <a:r>
              <a:rPr lang="en-GB" dirty="0"/>
              <a:t>http://www.astronomy.ohio-state.edu/~pogge/Ast162/copyright.html</a:t>
            </a:r>
          </a:p>
        </p:txBody>
      </p:sp>
      <p:sp>
        <p:nvSpPr>
          <p:cNvPr id="4" name="Slide Number Placeholder 3"/>
          <p:cNvSpPr>
            <a:spLocks noGrp="1"/>
          </p:cNvSpPr>
          <p:nvPr>
            <p:ph type="sldNum" sz="quarter" idx="5"/>
          </p:nvPr>
        </p:nvSpPr>
        <p:spPr/>
        <p:txBody>
          <a:bodyPr/>
          <a:lstStyle/>
          <a:p>
            <a:fld id="{D22B5BA6-3C30-4154-97C7-A721B7E964B8}" type="slidenum">
              <a:rPr lang="en-GB" smtClean="0"/>
              <a:t>7</a:t>
            </a:fld>
            <a:endParaRPr lang="en-GB"/>
          </a:p>
        </p:txBody>
      </p:sp>
    </p:spTree>
    <p:extLst>
      <p:ext uri="{BB962C8B-B14F-4D97-AF65-F5344CB8AC3E}">
        <p14:creationId xmlns:p14="http://schemas.microsoft.com/office/powerpoint/2010/main" val="143302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Don’t labour on this – just an example.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two purple lines are hard to see being on the edge of visible/UV.</a:t>
            </a:r>
          </a:p>
          <a:p>
            <a:pPr marL="185766" indent="-185766">
              <a:buFont typeface="Arial" panose="020B0604020202020204" pitchFamily="34" charset="0"/>
              <a:buChar char="•"/>
            </a:pPr>
            <a:r>
              <a:rPr lang="en-GB" dirty="0">
                <a:latin typeface="+mn-lt"/>
              </a:rPr>
              <a:t>The main emission line is the red H-alpha line which we try to image on its own when searching for Hydrogen.</a:t>
            </a:r>
          </a:p>
          <a:p>
            <a:pPr marL="185766" indent="-185766">
              <a:buFont typeface="Arial" panose="020B0604020202020204" pitchFamily="34" charset="0"/>
              <a:buChar char="•"/>
            </a:pPr>
            <a:r>
              <a:rPr lang="en-GB" dirty="0">
                <a:latin typeface="+mn-lt"/>
              </a:rPr>
              <a:t>The blue line is the H-beta emission line</a:t>
            </a:r>
          </a:p>
          <a:p>
            <a:pPr marL="185766" indent="-185766">
              <a:buFont typeface="Arial" panose="020B0604020202020204" pitchFamily="34" charset="0"/>
              <a:buChar char="•"/>
            </a:pPr>
            <a:endParaRPr lang="en-GB" dirty="0"/>
          </a:p>
          <a:p>
            <a:r>
              <a:rPr lang="en-GB" dirty="0"/>
              <a:t>Image from: https://www.thoughtco.com/definition-of-balmer-series-604381</a:t>
            </a:r>
          </a:p>
        </p:txBody>
      </p:sp>
      <p:sp>
        <p:nvSpPr>
          <p:cNvPr id="4" name="Slide Number Placeholder 3"/>
          <p:cNvSpPr>
            <a:spLocks noGrp="1"/>
          </p:cNvSpPr>
          <p:nvPr>
            <p:ph type="sldNum" sz="quarter" idx="5"/>
          </p:nvPr>
        </p:nvSpPr>
        <p:spPr/>
        <p:txBody>
          <a:bodyPr/>
          <a:lstStyle/>
          <a:p>
            <a:fld id="{D22B5BA6-3C30-4154-97C7-A721B7E964B8}" type="slidenum">
              <a:rPr lang="en-GB" smtClean="0"/>
              <a:t>8</a:t>
            </a:fld>
            <a:endParaRPr lang="en-GB"/>
          </a:p>
        </p:txBody>
      </p:sp>
    </p:spTree>
    <p:extLst>
      <p:ext uri="{BB962C8B-B14F-4D97-AF65-F5344CB8AC3E}">
        <p14:creationId xmlns:p14="http://schemas.microsoft.com/office/powerpoint/2010/main" val="5058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Depending on the level of your students skip.</a:t>
            </a:r>
          </a:p>
          <a:p>
            <a:pPr marL="185766" indent="-185766">
              <a:buFont typeface="Arial" panose="020B0604020202020204" pitchFamily="34" charset="0"/>
              <a:buChar char="•"/>
            </a:pPr>
            <a:r>
              <a:rPr lang="en-GB" dirty="0">
                <a:latin typeface="+mn-lt"/>
              </a:rPr>
              <a:t>Focus on the right hand side since it links to the previous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Electrons can only occupy certain energy levels! This is due to the quantisation of energy.</a:t>
            </a:r>
          </a:p>
          <a:p>
            <a:pPr marL="185766" indent="-185766">
              <a:buFont typeface="Arial" panose="020B0604020202020204" pitchFamily="34" charset="0"/>
              <a:buChar char="•"/>
            </a:pPr>
            <a:r>
              <a:rPr lang="en-GB" dirty="0">
                <a:latin typeface="+mn-lt"/>
              </a:rPr>
              <a:t>The equation on the left is how to calculate the energy from a transition from the energy level n1 to n2.</a:t>
            </a:r>
          </a:p>
          <a:p>
            <a:pPr marL="185766" indent="-185766">
              <a:buFont typeface="Arial" panose="020B0604020202020204" pitchFamily="34" charset="0"/>
              <a:buChar char="•"/>
            </a:pPr>
            <a:endParaRPr lang="en-GB" dirty="0"/>
          </a:p>
          <a:p>
            <a:r>
              <a:rPr lang="en-GB" dirty="0"/>
              <a:t>Image from: http://hyperphysics.phy-astr.gsu.edu/hbase/hyde.html#c4</a:t>
            </a:r>
          </a:p>
        </p:txBody>
      </p:sp>
      <p:sp>
        <p:nvSpPr>
          <p:cNvPr id="4" name="Slide Number Placeholder 3"/>
          <p:cNvSpPr>
            <a:spLocks noGrp="1"/>
          </p:cNvSpPr>
          <p:nvPr>
            <p:ph type="sldNum" sz="quarter" idx="5"/>
          </p:nvPr>
        </p:nvSpPr>
        <p:spPr/>
        <p:txBody>
          <a:bodyPr/>
          <a:lstStyle/>
          <a:p>
            <a:fld id="{D22B5BA6-3C30-4154-97C7-A721B7E964B8}" type="slidenum">
              <a:rPr lang="en-GB" smtClean="0"/>
              <a:t>9</a:t>
            </a:fld>
            <a:endParaRPr lang="en-GB"/>
          </a:p>
        </p:txBody>
      </p:sp>
    </p:spTree>
    <p:extLst>
      <p:ext uri="{BB962C8B-B14F-4D97-AF65-F5344CB8AC3E}">
        <p14:creationId xmlns:p14="http://schemas.microsoft.com/office/powerpoint/2010/main" val="7770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Up_WZKZID4"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foothillastrosims.github.io/Spectrum-Constructor/"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3539430"/>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EM Spectrum</a:t>
            </a:r>
          </a:p>
          <a:p>
            <a:pPr marL="285750" indent="-285750">
              <a:buFont typeface="Arial" panose="020B0604020202020204" pitchFamily="34" charset="0"/>
              <a:buChar char="•"/>
            </a:pPr>
            <a:r>
              <a:rPr lang="en-GB" sz="2800" dirty="0">
                <a:solidFill>
                  <a:schemeClr val="bg1"/>
                </a:solidFill>
              </a:rPr>
              <a:t>Spectra</a:t>
            </a:r>
          </a:p>
          <a:p>
            <a:pPr marL="285750" indent="-285750">
              <a:buFont typeface="Arial" panose="020B0604020202020204" pitchFamily="34" charset="0"/>
              <a:buChar char="•"/>
            </a:pPr>
            <a:r>
              <a:rPr lang="en-GB" sz="2800" dirty="0">
                <a:solidFill>
                  <a:schemeClr val="bg1"/>
                </a:solidFill>
              </a:rPr>
              <a:t>Blackbodies + Wien’s Law</a:t>
            </a:r>
          </a:p>
          <a:p>
            <a:pPr marL="285750" indent="-285750">
              <a:buFont typeface="Arial" panose="020B0604020202020204" pitchFamily="34" charset="0"/>
              <a:buChar char="•"/>
            </a:pPr>
            <a:r>
              <a:rPr lang="en-GB" sz="2800" dirty="0">
                <a:solidFill>
                  <a:schemeClr val="bg1"/>
                </a:solidFill>
              </a:rPr>
              <a:t>Spectroscopy</a:t>
            </a:r>
          </a:p>
          <a:p>
            <a:pPr marL="285750" indent="-285750">
              <a:buFont typeface="Arial" panose="020B0604020202020204" pitchFamily="34" charset="0"/>
              <a:buChar char="•"/>
            </a:pPr>
            <a:r>
              <a:rPr lang="en-GB" sz="2800" dirty="0">
                <a:solidFill>
                  <a:schemeClr val="bg1"/>
                </a:solidFill>
              </a:rPr>
              <a:t>Spectral Types</a:t>
            </a:r>
          </a:p>
          <a:p>
            <a:pPr marL="285750" indent="-285750">
              <a:buFont typeface="Arial" panose="020B0604020202020204" pitchFamily="34" charset="0"/>
              <a:buChar char="•"/>
            </a:pPr>
            <a:r>
              <a:rPr lang="en-GB" sz="2800" dirty="0">
                <a:solidFill>
                  <a:schemeClr val="bg1"/>
                </a:solidFill>
              </a:rPr>
              <a:t>Luminosity and the inverse square law</a:t>
            </a:r>
          </a:p>
          <a:p>
            <a:pPr marL="285750" indent="-285750">
              <a:buFont typeface="Arial" panose="020B0604020202020204" pitchFamily="34" charset="0"/>
              <a:buChar char="•"/>
            </a:pPr>
            <a:r>
              <a:rPr lang="en-GB" sz="2800" dirty="0">
                <a:solidFill>
                  <a:schemeClr val="bg1"/>
                </a:solidFill>
              </a:rPr>
              <a:t>Variation in Luminosity</a:t>
            </a:r>
          </a:p>
          <a:p>
            <a:pPr marL="285750" indent="-28575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Generating Light</a:t>
            </a:r>
          </a:p>
        </p:txBody>
      </p:sp>
      <p:sp>
        <p:nvSpPr>
          <p:cNvPr id="3" name="Rectangle 2">
            <a:extLst>
              <a:ext uri="{FF2B5EF4-FFF2-40B4-BE49-F238E27FC236}">
                <a16:creationId xmlns:a16="http://schemas.microsoft.com/office/drawing/2014/main" id="{D84B79BA-1020-4ADF-89B1-2FF97B4739B1}"/>
              </a:ext>
            </a:extLst>
          </p:cNvPr>
          <p:cNvSpPr/>
          <p:nvPr/>
        </p:nvSpPr>
        <p:spPr>
          <a:xfrm>
            <a:off x="364327" y="2223753"/>
            <a:ext cx="5314906" cy="2677656"/>
          </a:xfrm>
          <a:prstGeom prst="rect">
            <a:avLst/>
          </a:prstGeom>
        </p:spPr>
        <p:txBody>
          <a:bodyPr wrap="square">
            <a:spAutoFit/>
          </a:bodyPr>
          <a:lstStyle/>
          <a:p>
            <a:r>
              <a:rPr lang="en-GB" sz="2800" dirty="0">
                <a:latin typeface="Corbel" panose="020B0503020204020204" pitchFamily="34" charset="0"/>
              </a:rPr>
              <a:t>Light can be generated by:</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Charges that are accelerating</a:t>
            </a:r>
          </a:p>
          <a:p>
            <a:pPr marL="457200" indent="-457200">
              <a:buFont typeface="Arial" panose="020B0604020202020204" pitchFamily="34" charset="0"/>
              <a:buChar char="•"/>
            </a:pPr>
            <a:r>
              <a:rPr lang="en-GB" sz="2800" dirty="0">
                <a:latin typeface="Corbel" panose="020B0503020204020204" pitchFamily="34" charset="0"/>
              </a:rPr>
              <a:t>Heating an object up </a:t>
            </a:r>
            <a:br>
              <a:rPr lang="en-GB" sz="2800" dirty="0">
                <a:latin typeface="Corbel" panose="020B0503020204020204" pitchFamily="34" charset="0"/>
              </a:rPr>
            </a:br>
            <a:r>
              <a:rPr lang="en-GB" sz="2800" dirty="0">
                <a:latin typeface="Corbel" panose="020B0503020204020204" pitchFamily="34" charset="0"/>
              </a:rPr>
              <a:t>(Thermal Radiation)</a:t>
            </a:r>
          </a:p>
          <a:p>
            <a:pPr marL="457200" indent="-457200">
              <a:buFont typeface="Arial" panose="020B0604020202020204" pitchFamily="34" charset="0"/>
              <a:buChar char="•"/>
            </a:pPr>
            <a:r>
              <a:rPr lang="en-GB" sz="2800" dirty="0">
                <a:latin typeface="Corbel" panose="020B0503020204020204" pitchFamily="34" charset="0"/>
              </a:rPr>
              <a:t>Fusion</a:t>
            </a:r>
          </a:p>
        </p:txBody>
      </p:sp>
      <p:pic>
        <p:nvPicPr>
          <p:cNvPr id="4" name="Picture 3">
            <a:hlinkClick r:id="rId3"/>
            <a:extLst>
              <a:ext uri="{FF2B5EF4-FFF2-40B4-BE49-F238E27FC236}">
                <a16:creationId xmlns:a16="http://schemas.microsoft.com/office/drawing/2014/main" id="{6D0E55AA-50D5-4DAD-B79B-C2CC47D439BC}"/>
              </a:ext>
            </a:extLst>
          </p:cNvPr>
          <p:cNvPicPr>
            <a:picLocks noChangeAspect="1"/>
          </p:cNvPicPr>
          <p:nvPr/>
        </p:nvPicPr>
        <p:blipFill>
          <a:blip r:embed="rId4"/>
          <a:stretch>
            <a:fillRect/>
          </a:stretch>
        </p:blipFill>
        <p:spPr>
          <a:xfrm>
            <a:off x="5682723" y="1273628"/>
            <a:ext cx="6245842" cy="4310743"/>
          </a:xfrm>
          <a:prstGeom prst="rect">
            <a:avLst/>
          </a:prstGeom>
        </p:spPr>
      </p:pic>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569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2" name="Title 1">
            <a:extLst>
              <a:ext uri="{FF2B5EF4-FFF2-40B4-BE49-F238E27FC236}">
                <a16:creationId xmlns:a16="http://schemas.microsoft.com/office/drawing/2014/main" id="{036039BE-0250-4DA6-B2CC-70F528D8C749}"/>
              </a:ext>
            </a:extLst>
          </p:cNvPr>
          <p:cNvSpPr>
            <a:spLocks noGrp="1"/>
          </p:cNvSpPr>
          <p:nvPr>
            <p:ph type="title"/>
          </p:nvPr>
        </p:nvSpPr>
        <p:spPr>
          <a:xfrm>
            <a:off x="350521" y="364192"/>
            <a:ext cx="3723847" cy="1325563"/>
          </a:xfrm>
        </p:spPr>
        <p:txBody>
          <a:bodyPr/>
          <a:lstStyle/>
          <a:p>
            <a:r>
              <a:rPr lang="en-GB" dirty="0"/>
              <a:t>Blackbody</a:t>
            </a:r>
            <a:br>
              <a:rPr lang="en-GB" dirty="0"/>
            </a:br>
            <a:r>
              <a:rPr lang="en-GB" dirty="0"/>
              <a:t>Radiation</a:t>
            </a:r>
          </a:p>
        </p:txBody>
      </p:sp>
      <p:sp>
        <p:nvSpPr>
          <p:cNvPr id="5" name="Rectangle 4">
            <a:extLst>
              <a:ext uri="{FF2B5EF4-FFF2-40B4-BE49-F238E27FC236}">
                <a16:creationId xmlns:a16="http://schemas.microsoft.com/office/drawing/2014/main" id="{497ACA65-B019-42EA-A697-2F5BE16B871C}"/>
              </a:ext>
            </a:extLst>
          </p:cNvPr>
          <p:cNvSpPr/>
          <p:nvPr/>
        </p:nvSpPr>
        <p:spPr>
          <a:xfrm>
            <a:off x="364327" y="2223753"/>
            <a:ext cx="3299493" cy="3108543"/>
          </a:xfrm>
          <a:prstGeom prst="rect">
            <a:avLst/>
          </a:prstGeom>
        </p:spPr>
        <p:txBody>
          <a:bodyPr wrap="square">
            <a:spAutoFit/>
          </a:bodyPr>
          <a:lstStyle/>
          <a:p>
            <a:r>
              <a:rPr lang="en-GB" sz="2800" dirty="0">
                <a:latin typeface="Corbel" panose="020B0503020204020204" pitchFamily="34" charset="0"/>
              </a:rPr>
              <a:t>A blackbody absorbs all incident radiation and emits all radiation perfectly.</a:t>
            </a:r>
          </a:p>
          <a:p>
            <a:endParaRPr lang="en-GB" sz="2800" dirty="0">
              <a:latin typeface="Corbel" panose="020B0503020204020204" pitchFamily="34" charset="0"/>
            </a:endParaRPr>
          </a:p>
          <a:p>
            <a:r>
              <a:rPr lang="en-GB" sz="2800" dirty="0">
                <a:latin typeface="Corbel" panose="020B0503020204020204" pitchFamily="34" charset="0"/>
              </a:rPr>
              <a:t>No real object is a perfect blackbody.</a:t>
            </a:r>
          </a:p>
        </p:txBody>
      </p:sp>
    </p:spTree>
    <p:extLst>
      <p:ext uri="{BB962C8B-B14F-4D97-AF65-F5344CB8AC3E}">
        <p14:creationId xmlns:p14="http://schemas.microsoft.com/office/powerpoint/2010/main" val="225827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5" name="Rectangle 4">
            <a:extLst>
              <a:ext uri="{FF2B5EF4-FFF2-40B4-BE49-F238E27FC236}">
                <a16:creationId xmlns:a16="http://schemas.microsoft.com/office/drawing/2014/main" id="{497ACA65-B019-42EA-A697-2F5BE16B871C}"/>
              </a:ext>
            </a:extLst>
          </p:cNvPr>
          <p:cNvSpPr/>
          <p:nvPr/>
        </p:nvSpPr>
        <p:spPr>
          <a:xfrm>
            <a:off x="320007" y="1663917"/>
            <a:ext cx="3299493" cy="4401205"/>
          </a:xfrm>
          <a:prstGeom prst="rect">
            <a:avLst/>
          </a:prstGeom>
        </p:spPr>
        <p:txBody>
          <a:bodyPr wrap="square">
            <a:spAutoFit/>
          </a:bodyPr>
          <a:lstStyle/>
          <a:p>
            <a:r>
              <a:rPr lang="en-GB" sz="2800" dirty="0">
                <a:latin typeface="Corbel" panose="020B0503020204020204" pitchFamily="34" charset="0"/>
              </a:rPr>
              <a:t>A hotter object emits more high energy radiation.</a:t>
            </a:r>
          </a:p>
          <a:p>
            <a:endParaRPr lang="en-GB" sz="2800" dirty="0">
              <a:latin typeface="Corbel" panose="020B0503020204020204" pitchFamily="34" charset="0"/>
            </a:endParaRPr>
          </a:p>
          <a:p>
            <a:endParaRPr lang="en-GB" sz="2800" dirty="0">
              <a:latin typeface="Corbel" panose="020B0503020204020204" pitchFamily="34" charset="0"/>
            </a:endParaRPr>
          </a:p>
          <a:p>
            <a:endParaRPr lang="en-GB" sz="2800" dirty="0">
              <a:latin typeface="Corbel" panose="020B0503020204020204" pitchFamily="34" charset="0"/>
            </a:endParaRPr>
          </a:p>
          <a:p>
            <a:r>
              <a:rPr lang="en-GB" sz="2800" dirty="0">
                <a:latin typeface="Corbel" panose="020B0503020204020204" pitchFamily="34" charset="0"/>
              </a:rPr>
              <a:t>We can find the wavelength the object emits most using Wien’s Law.</a:t>
            </a: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Wien’s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142ACE-A9CA-46B2-9FFC-A1C8E1903EF6}"/>
                  </a:ext>
                </a:extLst>
              </p:cNvPr>
              <p:cNvSpPr txBox="1"/>
              <p:nvPr/>
            </p:nvSpPr>
            <p:spPr>
              <a:xfrm>
                <a:off x="1288525" y="3122644"/>
                <a:ext cx="1687129"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ea typeface="Cambria Math" panose="02040503050406030204" pitchFamily="18" charset="0"/>
                            </a:rPr>
                            <m:t>𝑝𝑒𝑎𝑘</m:t>
                          </m:r>
                        </m:sub>
                      </m:sSub>
                      <m:r>
                        <a:rPr lang="en-US" sz="2800" b="0" i="1" smtClean="0">
                          <a:latin typeface="Cambria Math" panose="02040503050406030204" pitchFamily="18" charset="0"/>
                          <a:ea typeface="Cambria Math" panose="02040503050406030204" pitchFamily="18" charset="0"/>
                        </a:rPr>
                        <m:t>= </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𝑏</m:t>
                          </m:r>
                        </m:num>
                        <m:den>
                          <m:r>
                            <a:rPr lang="en-US" sz="2800" b="0" i="1" smtClean="0">
                              <a:latin typeface="Cambria Math" panose="02040503050406030204" pitchFamily="18" charset="0"/>
                              <a:ea typeface="Cambria Math" panose="02040503050406030204" pitchFamily="18" charset="0"/>
                            </a:rPr>
                            <m:t>𝑇</m:t>
                          </m:r>
                        </m:den>
                      </m:f>
                    </m:oMath>
                  </m:oMathPara>
                </a14:m>
                <a:endParaRPr lang="en-GB" sz="2800" dirty="0"/>
              </a:p>
            </p:txBody>
          </p:sp>
        </mc:Choice>
        <mc:Fallback xmlns="">
          <p:sp>
            <p:nvSpPr>
              <p:cNvPr id="7" name="TextBox 6">
                <a:extLst>
                  <a:ext uri="{FF2B5EF4-FFF2-40B4-BE49-F238E27FC236}">
                    <a16:creationId xmlns:a16="http://schemas.microsoft.com/office/drawing/2014/main" id="{FE142ACE-A9CA-46B2-9FFC-A1C8E1903EF6}"/>
                  </a:ext>
                </a:extLst>
              </p:cNvPr>
              <p:cNvSpPr txBox="1">
                <a:spLocks noRot="1" noChangeAspect="1" noMove="1" noResize="1" noEditPoints="1" noAdjustHandles="1" noChangeArrowheads="1" noChangeShapeType="1" noTextEdit="1"/>
              </p:cNvSpPr>
              <p:nvPr/>
            </p:nvSpPr>
            <p:spPr>
              <a:xfrm>
                <a:off x="1288525" y="3122644"/>
                <a:ext cx="1687129" cy="81522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0502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41EFD-F6B6-444D-A2D0-70193C66C718}"/>
              </a:ext>
            </a:extLst>
          </p:cNvPr>
          <p:cNvPicPr>
            <a:picLocks noChangeAspect="1"/>
          </p:cNvPicPr>
          <p:nvPr/>
        </p:nvPicPr>
        <p:blipFill>
          <a:blip r:embed="rId3"/>
          <a:stretch>
            <a:fillRect/>
          </a:stretch>
        </p:blipFill>
        <p:spPr>
          <a:xfrm>
            <a:off x="0" y="588374"/>
            <a:ext cx="12192000" cy="6269626"/>
          </a:xfrm>
          <a:prstGeom prst="rect">
            <a:avLst/>
          </a:prstGeom>
        </p:spPr>
      </p:pic>
      <p:sp>
        <p:nvSpPr>
          <p:cNvPr id="2" name="Title 1">
            <a:extLst>
              <a:ext uri="{FF2B5EF4-FFF2-40B4-BE49-F238E27FC236}">
                <a16:creationId xmlns:a16="http://schemas.microsoft.com/office/drawing/2014/main" id="{8AAE26E5-222C-4C37-9A6A-CEEE160A5F6C}"/>
              </a:ext>
            </a:extLst>
          </p:cNvPr>
          <p:cNvSpPr>
            <a:spLocks noGrp="1"/>
          </p:cNvSpPr>
          <p:nvPr>
            <p:ph type="title"/>
          </p:nvPr>
        </p:nvSpPr>
        <p:spPr>
          <a:xfrm>
            <a:off x="1428688" y="214902"/>
            <a:ext cx="10515600" cy="1325563"/>
          </a:xfrm>
        </p:spPr>
        <p:txBody>
          <a:bodyPr/>
          <a:lstStyle/>
          <a:p>
            <a:pPr algn="r"/>
            <a:r>
              <a:rPr lang="en-GB" dirty="0">
                <a:solidFill>
                  <a:schemeClr val="bg1"/>
                </a:solidFill>
              </a:rPr>
              <a:t>Spectroscopy</a:t>
            </a:r>
          </a:p>
        </p:txBody>
      </p:sp>
      <p:sp>
        <p:nvSpPr>
          <p:cNvPr id="4" name="TextBox 3">
            <a:extLst>
              <a:ext uri="{FF2B5EF4-FFF2-40B4-BE49-F238E27FC236}">
                <a16:creationId xmlns:a16="http://schemas.microsoft.com/office/drawing/2014/main" id="{AA181E8E-A21C-44F3-9CCD-FC7352457BCC}"/>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ALHAMBRAsurvey</a:t>
            </a:r>
            <a:endParaRPr lang="en-GB" sz="1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13411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F6F9-1300-4828-B4D5-241C4822A251}"/>
              </a:ext>
            </a:extLst>
          </p:cNvPr>
          <p:cNvSpPr>
            <a:spLocks noGrp="1"/>
          </p:cNvSpPr>
          <p:nvPr>
            <p:ph type="title"/>
          </p:nvPr>
        </p:nvSpPr>
        <p:spPr/>
        <p:txBody>
          <a:bodyPr/>
          <a:lstStyle/>
          <a:p>
            <a:endParaRPr lang="en-GB"/>
          </a:p>
        </p:txBody>
      </p:sp>
      <p:pic>
        <p:nvPicPr>
          <p:cNvPr id="3" name="Picture 2">
            <a:hlinkClick r:id="rId3"/>
            <a:extLst>
              <a:ext uri="{FF2B5EF4-FFF2-40B4-BE49-F238E27FC236}">
                <a16:creationId xmlns:a16="http://schemas.microsoft.com/office/drawing/2014/main" id="{4E41ED92-12D2-4B14-943D-056010DA71C0}"/>
              </a:ext>
            </a:extLst>
          </p:cNvPr>
          <p:cNvPicPr>
            <a:picLocks noChangeAspect="1"/>
          </p:cNvPicPr>
          <p:nvPr/>
        </p:nvPicPr>
        <p:blipFill>
          <a:blip r:embed="rId4"/>
          <a:stretch>
            <a:fillRect/>
          </a:stretch>
        </p:blipFill>
        <p:spPr>
          <a:xfrm>
            <a:off x="131974" y="0"/>
            <a:ext cx="11928052" cy="6858000"/>
          </a:xfrm>
          <a:prstGeom prst="rect">
            <a:avLst/>
          </a:prstGeom>
        </p:spPr>
      </p:pic>
    </p:spTree>
    <p:extLst>
      <p:ext uri="{BB962C8B-B14F-4D97-AF65-F5344CB8AC3E}">
        <p14:creationId xmlns:p14="http://schemas.microsoft.com/office/powerpoint/2010/main" val="45025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6FA0D-2A73-493F-90E8-08498DA4B781}"/>
              </a:ext>
            </a:extLst>
          </p:cNvPr>
          <p:cNvPicPr>
            <a:picLocks noChangeAspect="1"/>
          </p:cNvPicPr>
          <p:nvPr/>
        </p:nvPicPr>
        <p:blipFill rotWithShape="1">
          <a:blip r:embed="rId3">
            <a:extLst>
              <a:ext uri="{28A0092B-C50C-407E-A947-70E740481C1C}">
                <a14:useLocalDpi xmlns:a14="http://schemas.microsoft.com/office/drawing/2010/main" val="0"/>
              </a:ext>
            </a:extLst>
          </a:blip>
          <a:srcRect r="150" b="771"/>
          <a:stretch/>
        </p:blipFill>
        <p:spPr>
          <a:xfrm>
            <a:off x="462100" y="12440"/>
            <a:ext cx="11250929" cy="6805127"/>
          </a:xfrm>
          <a:prstGeom prst="rect">
            <a:avLst/>
          </a:prstGeom>
        </p:spPr>
      </p:pic>
      <p:sp>
        <p:nvSpPr>
          <p:cNvPr id="2" name="TextBox 1">
            <a:extLst>
              <a:ext uri="{FF2B5EF4-FFF2-40B4-BE49-F238E27FC236}">
                <a16:creationId xmlns:a16="http://schemas.microsoft.com/office/drawing/2014/main" id="{7F814078-07A9-455E-AD14-4693CCB4FECA}"/>
              </a:ext>
            </a:extLst>
          </p:cNvPr>
          <p:cNvSpPr txBox="1"/>
          <p:nvPr/>
        </p:nvSpPr>
        <p:spPr>
          <a:xfrm>
            <a:off x="6096001" y="6519768"/>
            <a:ext cx="6096000"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N.A.Sharp</a:t>
            </a:r>
            <a:r>
              <a:rPr lang="en-GB" sz="1600" dirty="0">
                <a:solidFill>
                  <a:schemeClr val="bg1"/>
                </a:solidFill>
                <a:latin typeface="Aharoni" panose="02010803020104030203" pitchFamily="2" charset="-79"/>
                <a:cs typeface="Aharoni" panose="02010803020104030203" pitchFamily="2" charset="-79"/>
              </a:rPr>
              <a:t>, NOAO/NSO/Kitt Peak FTS/AURA/NSF</a:t>
            </a:r>
          </a:p>
        </p:txBody>
      </p:sp>
    </p:spTree>
    <p:extLst>
      <p:ext uri="{BB962C8B-B14F-4D97-AF65-F5344CB8AC3E}">
        <p14:creationId xmlns:p14="http://schemas.microsoft.com/office/powerpoint/2010/main" val="25306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175582" y="1168401"/>
            <a:ext cx="9386277"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is the difference between an absorption and emission spectrum?</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do we get the spectra of stars?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does a hot object emit?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a perfect blackbody.</a:t>
            </a:r>
          </a:p>
        </p:txBody>
      </p:sp>
    </p:spTree>
    <p:extLst>
      <p:ext uri="{BB962C8B-B14F-4D97-AF65-F5344CB8AC3E}">
        <p14:creationId xmlns:p14="http://schemas.microsoft.com/office/powerpoint/2010/main" val="63409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816"/>
            <a:ext cx="12192000" cy="2919307"/>
          </a:xfrm>
          <a:prstGeom prst="rect">
            <a:avLst/>
          </a:prstGeom>
        </p:spPr>
      </p:pic>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43495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Mnemonic Contest</a:t>
            </a:r>
          </a:p>
        </p:txBody>
      </p:sp>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
        <p:nvSpPr>
          <p:cNvPr id="10" name="Rectangle 9">
            <a:extLst>
              <a:ext uri="{FF2B5EF4-FFF2-40B4-BE49-F238E27FC236}">
                <a16:creationId xmlns:a16="http://schemas.microsoft.com/office/drawing/2014/main" id="{6A284E6F-3A5C-4398-88BE-683AA45AD50A}"/>
              </a:ext>
            </a:extLst>
          </p:cNvPr>
          <p:cNvSpPr/>
          <p:nvPr/>
        </p:nvSpPr>
        <p:spPr>
          <a:xfrm>
            <a:off x="405708" y="2956758"/>
            <a:ext cx="11380581" cy="2246769"/>
          </a:xfrm>
          <a:prstGeom prst="rect">
            <a:avLst/>
          </a:prstGeom>
        </p:spPr>
        <p:txBody>
          <a:bodyPr wrap="square">
            <a:spAutoFit/>
          </a:bodyPr>
          <a:lstStyle/>
          <a:p>
            <a:r>
              <a:rPr lang="en-GB" sz="2800" dirty="0">
                <a:latin typeface="Corbel" panose="020B0503020204020204" pitchFamily="34" charset="0"/>
              </a:rPr>
              <a:t>Come up with a mnemonic to remember the sequence of spectral types</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Must be in English</a:t>
            </a:r>
          </a:p>
          <a:p>
            <a:pPr marL="457200" indent="-457200">
              <a:buFont typeface="Arial" panose="020B0604020202020204" pitchFamily="34" charset="0"/>
              <a:buChar char="•"/>
            </a:pPr>
            <a:r>
              <a:rPr lang="en-GB" sz="2800" dirty="0">
                <a:latin typeface="Corbel" panose="020B0503020204020204" pitchFamily="34" charset="0"/>
              </a:rPr>
              <a:t>Must be suitable for work</a:t>
            </a:r>
          </a:p>
          <a:p>
            <a:pPr marL="457200" indent="-457200">
              <a:buFont typeface="Arial" panose="020B0604020202020204" pitchFamily="34" charset="0"/>
              <a:buChar char="•"/>
            </a:pPr>
            <a:r>
              <a:rPr lang="en-GB" sz="2800" dirty="0">
                <a:latin typeface="Corbel" panose="020B0503020204020204" pitchFamily="34" charset="0"/>
              </a:rPr>
              <a:t>Extra points for the whole sequence (with LTY)</a:t>
            </a:r>
          </a:p>
        </p:txBody>
      </p:sp>
      <p:sp>
        <p:nvSpPr>
          <p:cNvPr id="11" name="Rectangle 10">
            <a:extLst>
              <a:ext uri="{FF2B5EF4-FFF2-40B4-BE49-F238E27FC236}">
                <a16:creationId xmlns:a16="http://schemas.microsoft.com/office/drawing/2014/main" id="{CFCB61AA-200B-44F6-AC71-BA7FFC83B95C}"/>
              </a:ext>
            </a:extLst>
          </p:cNvPr>
          <p:cNvSpPr/>
          <p:nvPr/>
        </p:nvSpPr>
        <p:spPr>
          <a:xfrm>
            <a:off x="263435" y="5780692"/>
            <a:ext cx="11380581" cy="523220"/>
          </a:xfrm>
          <a:prstGeom prst="rect">
            <a:avLst/>
          </a:prstGeom>
        </p:spPr>
        <p:txBody>
          <a:bodyPr wrap="square">
            <a:spAutoFit/>
          </a:bodyPr>
          <a:lstStyle/>
          <a:p>
            <a:pPr algn="ctr"/>
            <a:r>
              <a:rPr lang="en-GB" sz="2800" dirty="0">
                <a:latin typeface="Corbel" panose="020B0503020204020204" pitchFamily="34" charset="0"/>
              </a:rPr>
              <a:t>Prizes for best entries</a:t>
            </a:r>
          </a:p>
        </p:txBody>
      </p:sp>
    </p:spTree>
    <p:extLst>
      <p:ext uri="{BB962C8B-B14F-4D97-AF65-F5344CB8AC3E}">
        <p14:creationId xmlns:p14="http://schemas.microsoft.com/office/powerpoint/2010/main" val="258916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rotWithShape="1">
          <a:blip r:embed="rId3">
            <a:extLst>
              <a:ext uri="{28A0092B-C50C-407E-A947-70E740481C1C}">
                <a14:useLocalDpi xmlns:a14="http://schemas.microsoft.com/office/drawing/2010/main" val="0"/>
              </a:ext>
            </a:extLst>
          </a:blip>
          <a:srcRect r="53418"/>
          <a:stretch/>
        </p:blipFill>
        <p:spPr>
          <a:xfrm>
            <a:off x="1343062" y="1496595"/>
            <a:ext cx="9505877" cy="4886324"/>
          </a:xfrm>
          <a:prstGeom prst="rect">
            <a:avLst/>
          </a:prstGeom>
        </p:spPr>
      </p:pic>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276688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Solar Radiation</a:t>
            </a:r>
          </a:p>
        </p:txBody>
      </p:sp>
      <p:sp>
        <p:nvSpPr>
          <p:cNvPr id="3" name="Subtitle 2">
            <a:extLst>
              <a:ext uri="{FF2B5EF4-FFF2-40B4-BE49-F238E27FC236}">
                <a16:creationId xmlns:a16="http://schemas.microsoft.com/office/drawing/2014/main" id="{2A3B2BBF-A1E6-405F-9BF9-1DEB767B242E}"/>
              </a:ext>
            </a:extLst>
          </p:cNvPr>
          <p:cNvSpPr>
            <a:spLocks noGrp="1"/>
          </p:cNvSpPr>
          <p:nvPr>
            <p:ph type="subTitle" idx="1"/>
          </p:nvPr>
        </p:nvSpPr>
        <p:spPr/>
        <p:txBody>
          <a:bodyPr/>
          <a:lstStyle/>
          <a:p>
            <a:r>
              <a:rPr lang="en-GB" dirty="0"/>
              <a:t>and Spectral Types</a:t>
            </a:r>
          </a:p>
        </p:txBody>
      </p:sp>
    </p:spTree>
    <p:extLst>
      <p:ext uri="{BB962C8B-B14F-4D97-AF65-F5344CB8AC3E}">
        <p14:creationId xmlns:p14="http://schemas.microsoft.com/office/powerpoint/2010/main" val="20591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P Crowther</a:t>
            </a:r>
          </a:p>
        </p:txBody>
      </p:sp>
      <p:pic>
        <p:nvPicPr>
          <p:cNvPr id="4" name="Picture 3" descr="Diagram&#10;&#10;Description automatically generated">
            <a:extLst>
              <a:ext uri="{FF2B5EF4-FFF2-40B4-BE49-F238E27FC236}">
                <a16:creationId xmlns:a16="http://schemas.microsoft.com/office/drawing/2014/main" id="{BEBE69BC-5069-44A0-AF8E-39CE62E26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56" y="1540465"/>
            <a:ext cx="8309688" cy="4834728"/>
          </a:xfrm>
          <a:prstGeom prst="rect">
            <a:avLst/>
          </a:prstGeom>
        </p:spPr>
      </p:pic>
    </p:spTree>
    <p:extLst>
      <p:ext uri="{BB962C8B-B14F-4D97-AF65-F5344CB8AC3E}">
        <p14:creationId xmlns:p14="http://schemas.microsoft.com/office/powerpoint/2010/main" val="162594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Luminosity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C5D83-801E-4734-90F6-F7DEB62EE53D}"/>
                  </a:ext>
                </a:extLst>
              </p:cNvPr>
              <p:cNvSpPr txBox="1"/>
              <p:nvPr/>
            </p:nvSpPr>
            <p:spPr>
              <a:xfrm>
                <a:off x="4388064" y="1716832"/>
                <a:ext cx="3415872"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𝐿</m:t>
                      </m:r>
                      <m:r>
                        <a:rPr lang="en-US" sz="6000" b="0" i="1" smtClean="0">
                          <a:latin typeface="Cambria Math" panose="02040503050406030204" pitchFamily="18" charset="0"/>
                        </a:rPr>
                        <m:t>=</m:t>
                      </m:r>
                      <m:r>
                        <a:rPr lang="en-US" sz="6000" b="0" i="1" smtClean="0">
                          <a:latin typeface="Cambria Math" panose="02040503050406030204" pitchFamily="18" charset="0"/>
                        </a:rPr>
                        <m:t>𝐴</m:t>
                      </m:r>
                      <m:r>
                        <a:rPr lang="en-US" sz="6000" b="0" i="1" smtClean="0">
                          <a:latin typeface="Cambria Math" panose="02040503050406030204" pitchFamily="18" charset="0"/>
                          <a:ea typeface="Cambria Math" panose="02040503050406030204" pitchFamily="18" charset="0"/>
                        </a:rPr>
                        <m:t>𝜎</m:t>
                      </m:r>
                      <m:sSup>
                        <m:sSupPr>
                          <m:ctrlPr>
                            <a:rPr lang="en-US" sz="6000" b="0" i="1" smtClean="0">
                              <a:latin typeface="Cambria Math" panose="02040503050406030204" pitchFamily="18" charset="0"/>
                              <a:ea typeface="Cambria Math" panose="02040503050406030204" pitchFamily="18" charset="0"/>
                            </a:rPr>
                          </m:ctrlPr>
                        </m:sSupPr>
                        <m:e>
                          <m:r>
                            <a:rPr lang="en-US" sz="6000" b="0" i="1" smtClean="0">
                              <a:latin typeface="Cambria Math" panose="02040503050406030204" pitchFamily="18" charset="0"/>
                              <a:ea typeface="Cambria Math" panose="02040503050406030204" pitchFamily="18" charset="0"/>
                            </a:rPr>
                            <m:t>𝑇</m:t>
                          </m:r>
                        </m:e>
                        <m:sup>
                          <m:r>
                            <a:rPr lang="en-US" sz="6000" b="0" i="1" smtClean="0">
                              <a:latin typeface="Cambria Math" panose="02040503050406030204" pitchFamily="18" charset="0"/>
                              <a:ea typeface="Cambria Math" panose="02040503050406030204" pitchFamily="18" charset="0"/>
                            </a:rPr>
                            <m:t>4</m:t>
                          </m:r>
                        </m:sup>
                      </m:sSup>
                    </m:oMath>
                  </m:oMathPara>
                </a14:m>
                <a:endParaRPr lang="en-GB" sz="6000" dirty="0"/>
              </a:p>
            </p:txBody>
          </p:sp>
        </mc:Choice>
        <mc:Fallback xmlns="">
          <p:sp>
            <p:nvSpPr>
              <p:cNvPr id="3" name="TextBox 2">
                <a:extLst>
                  <a:ext uri="{FF2B5EF4-FFF2-40B4-BE49-F238E27FC236}">
                    <a16:creationId xmlns:a16="http://schemas.microsoft.com/office/drawing/2014/main" id="{640C5D83-801E-4734-90F6-F7DEB62EE53D}"/>
                  </a:ext>
                </a:extLst>
              </p:cNvPr>
              <p:cNvSpPr txBox="1">
                <a:spLocks noRot="1" noChangeAspect="1" noMove="1" noResize="1" noEditPoints="1" noAdjustHandles="1" noChangeArrowheads="1" noChangeShapeType="1" noTextEdit="1"/>
              </p:cNvSpPr>
              <p:nvPr/>
            </p:nvSpPr>
            <p:spPr>
              <a:xfrm>
                <a:off x="4388064" y="1716832"/>
                <a:ext cx="3415872" cy="923330"/>
              </a:xfrm>
              <a:prstGeom prst="rect">
                <a:avLst/>
              </a:prstGeom>
              <a:blipFill>
                <a:blip r:embed="rId3"/>
                <a:stretch>
                  <a:fillRect/>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4EC2A0BE-5227-46E2-97E1-DADB3988939F}"/>
              </a:ext>
            </a:extLst>
          </p:cNvPr>
          <p:cNvSpPr/>
          <p:nvPr/>
        </p:nvSpPr>
        <p:spPr>
          <a:xfrm>
            <a:off x="359445" y="3163032"/>
            <a:ext cx="11473110" cy="2246769"/>
          </a:xfrm>
          <a:prstGeom prst="rect">
            <a:avLst/>
          </a:prstGeom>
        </p:spPr>
        <p:txBody>
          <a:bodyPr wrap="square">
            <a:spAutoFit/>
          </a:bodyPr>
          <a:lstStyle/>
          <a:p>
            <a:r>
              <a:rPr lang="en-GB" sz="2800" dirty="0">
                <a:latin typeface="Corbel" panose="020B0503020204020204" pitchFamily="34" charset="0"/>
              </a:rPr>
              <a:t>Luminosity, L is measured in Watts (W). Think of it as the Power of the star.</a:t>
            </a:r>
          </a:p>
          <a:p>
            <a:endParaRPr lang="en-GB" sz="2800" dirty="0">
              <a:latin typeface="Corbel" panose="020B0503020204020204" pitchFamily="34" charset="0"/>
            </a:endParaRPr>
          </a:p>
          <a:p>
            <a:r>
              <a:rPr lang="en-GB" sz="2800" dirty="0">
                <a:latin typeface="Corbel" panose="020B0503020204020204" pitchFamily="34" charset="0"/>
              </a:rPr>
              <a:t>A is the surface area of the star in m</a:t>
            </a:r>
            <a:r>
              <a:rPr lang="en-GB" sz="2800" baseline="30000" dirty="0">
                <a:latin typeface="Corbel" panose="020B0503020204020204" pitchFamily="34" charset="0"/>
              </a:rPr>
              <a:t>2</a:t>
            </a:r>
            <a:endParaRPr lang="en-GB" sz="2800" dirty="0">
              <a:latin typeface="Corbel" panose="020B0503020204020204" pitchFamily="34" charset="0"/>
            </a:endParaRPr>
          </a:p>
          <a:p>
            <a:r>
              <a:rPr lang="el-GR" sz="2800" dirty="0">
                <a:latin typeface="Corbel" panose="020B0503020204020204" pitchFamily="34" charset="0"/>
              </a:rPr>
              <a:t>σ</a:t>
            </a:r>
            <a:r>
              <a:rPr lang="en-GB" sz="2800" dirty="0">
                <a:latin typeface="Corbel" panose="020B0503020204020204" pitchFamily="34" charset="0"/>
              </a:rPr>
              <a:t> is the Stefan-Boltzmann Constant, </a:t>
            </a:r>
            <a:r>
              <a:rPr lang="en-GB" sz="2800" dirty="0">
                <a:latin typeface="Calibri" panose="020F0502020204030204" pitchFamily="34" charset="0"/>
                <a:cs typeface="Calibri" panose="020F0502020204030204" pitchFamily="34" charset="0"/>
              </a:rPr>
              <a:t>5.67 </a:t>
            </a:r>
            <a:r>
              <a:rPr lang="en-GB" sz="2800" dirty="0">
                <a:latin typeface="Corbel" panose="020B0503020204020204" pitchFamily="34" charset="0"/>
                <a:cs typeface="Calibri" panose="020F0502020204030204" pitchFamily="34" charset="0"/>
              </a:rPr>
              <a:t>Wm</a:t>
            </a:r>
            <a:r>
              <a:rPr lang="en-GB" sz="2800" baseline="30000" dirty="0">
                <a:latin typeface="Corbel" panose="020B0503020204020204" pitchFamily="34" charset="0"/>
                <a:cs typeface="Calibri" panose="020F0502020204030204" pitchFamily="34" charset="0"/>
              </a:rPr>
              <a:t>-2</a:t>
            </a:r>
            <a:r>
              <a:rPr lang="en-GB" sz="2800" dirty="0">
                <a:latin typeface="Corbel" panose="020B0503020204020204" pitchFamily="34" charset="0"/>
                <a:cs typeface="Calibri" panose="020F0502020204030204" pitchFamily="34" charset="0"/>
              </a:rPr>
              <a:t>K</a:t>
            </a:r>
            <a:r>
              <a:rPr lang="en-GB" sz="2800" baseline="30000" dirty="0">
                <a:latin typeface="Corbel" panose="020B0503020204020204" pitchFamily="34" charset="0"/>
                <a:cs typeface="Calibri" panose="020F0502020204030204" pitchFamily="34" charset="0"/>
              </a:rPr>
              <a:t>-4</a:t>
            </a:r>
          </a:p>
          <a:p>
            <a:r>
              <a:rPr lang="en-GB" sz="2800" dirty="0">
                <a:latin typeface="Corbel" panose="020B0503020204020204" pitchFamily="34" charset="0"/>
                <a:cs typeface="Calibri" panose="020F0502020204030204" pitchFamily="34" charset="0"/>
              </a:rPr>
              <a:t>T is the temperature in Kelvin (K)</a:t>
            </a:r>
          </a:p>
        </p:txBody>
      </p:sp>
    </p:spTree>
    <p:extLst>
      <p:ext uri="{BB962C8B-B14F-4D97-AF65-F5344CB8AC3E}">
        <p14:creationId xmlns:p14="http://schemas.microsoft.com/office/powerpoint/2010/main" val="363031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78885"/>
            <a:ext cx="4224996" cy="3108543"/>
          </a:xfrm>
          <a:prstGeom prst="rect">
            <a:avLst/>
          </a:prstGeom>
        </p:spPr>
        <p:txBody>
          <a:bodyPr wrap="square">
            <a:spAutoFit/>
          </a:bodyPr>
          <a:lstStyle/>
          <a:p>
            <a:r>
              <a:rPr lang="en-US" sz="2800" dirty="0">
                <a:latin typeface="Corbel" panose="020B0503020204020204" pitchFamily="34" charset="0"/>
              </a:rPr>
              <a:t>The further away from a light emitting object the less light you receive.</a:t>
            </a:r>
          </a:p>
          <a:p>
            <a:endParaRPr lang="en-US" sz="2800" dirty="0">
              <a:latin typeface="Corbel" panose="020B0503020204020204" pitchFamily="34" charset="0"/>
              <a:cs typeface="Calibri" panose="020F0502020204030204" pitchFamily="34" charset="0"/>
            </a:endParaRPr>
          </a:p>
          <a:p>
            <a:r>
              <a:rPr lang="en-US" sz="2800" dirty="0">
                <a:latin typeface="Corbel" panose="020B0503020204020204" pitchFamily="34" charset="0"/>
                <a:cs typeface="Calibri" panose="020F0502020204030204" pitchFamily="34" charset="0"/>
              </a:rPr>
              <a:t>If you double the distance you receive four times less light.</a:t>
            </a:r>
            <a:endParaRPr lang="en-GB" sz="2800" dirty="0">
              <a:latin typeface="Corbel" panose="020B050302020402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86D1E8C-E42F-4B32-B512-C9C690642141}"/>
              </a:ext>
            </a:extLst>
          </p:cNvPr>
          <p:cNvPicPr>
            <a:picLocks noChangeAspect="1"/>
          </p:cNvPicPr>
          <p:nvPr/>
        </p:nvPicPr>
        <p:blipFill rotWithShape="1">
          <a:blip r:embed="rId3">
            <a:extLst>
              <a:ext uri="{28A0092B-C50C-407E-A947-70E740481C1C}">
                <a14:useLocalDpi xmlns:a14="http://schemas.microsoft.com/office/drawing/2010/main" val="0"/>
              </a:ext>
            </a:extLst>
          </a:blip>
          <a:srcRect t="17823" r="53510" b="13743"/>
          <a:stretch/>
        </p:blipFill>
        <p:spPr>
          <a:xfrm>
            <a:off x="4957666" y="1678885"/>
            <a:ext cx="6780244" cy="4690813"/>
          </a:xfrm>
          <a:prstGeom prst="rect">
            <a:avLst/>
          </a:prstGeom>
        </p:spPr>
      </p:pic>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space.fm</a:t>
            </a:r>
          </a:p>
        </p:txBody>
      </p:sp>
    </p:spTree>
    <p:extLst>
      <p:ext uri="{BB962C8B-B14F-4D97-AF65-F5344CB8AC3E}">
        <p14:creationId xmlns:p14="http://schemas.microsoft.com/office/powerpoint/2010/main" val="356586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1589B8-214C-4DA9-8814-24898AE31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378" y="1076131"/>
            <a:ext cx="8733630" cy="4821691"/>
          </a:xfrm>
          <a:prstGeom prst="rect">
            <a:avLst/>
          </a:prstGeom>
        </p:spPr>
      </p:pic>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10462"/>
            <a:ext cx="4224996" cy="5693866"/>
          </a:xfrm>
          <a:prstGeom prst="rect">
            <a:avLst/>
          </a:prstGeom>
        </p:spPr>
        <p:txBody>
          <a:bodyPr wrap="square">
            <a:spAutoFit/>
          </a:bodyPr>
          <a:lstStyle/>
          <a:p>
            <a:r>
              <a:rPr lang="en-US" sz="2800" dirty="0">
                <a:latin typeface="Corbel" panose="020B0503020204020204" pitchFamily="34" charset="0"/>
              </a:rPr>
              <a:t>The brightness (intensity) of light is given by:</a:t>
            </a: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r>
              <a:rPr lang="en-US" sz="2800" dirty="0">
                <a:latin typeface="Corbel" panose="020B0503020204020204" pitchFamily="34" charset="0"/>
              </a:rPr>
              <a:t>It has units of Wm</a:t>
            </a:r>
            <a:r>
              <a:rPr lang="en-US" sz="2800" baseline="30000" dirty="0">
                <a:latin typeface="Corbel" panose="020B0503020204020204" pitchFamily="34" charset="0"/>
              </a:rPr>
              <a:t>-2</a:t>
            </a:r>
            <a:r>
              <a:rPr lang="en-US" sz="2800" dirty="0">
                <a:latin typeface="Corbel" panose="020B0503020204020204" pitchFamily="34" charset="0"/>
                <a:cs typeface="Calibri" panose="020F0502020204030204" pitchFamily="34" charset="0"/>
              </a:rPr>
              <a:t>.</a:t>
            </a:r>
          </a:p>
          <a:p>
            <a:r>
              <a:rPr lang="en-US" sz="2800" dirty="0">
                <a:latin typeface="Corbel" panose="020B0503020204020204" pitchFamily="34" charset="0"/>
                <a:cs typeface="Calibri" panose="020F0502020204030204" pitchFamily="34" charset="0"/>
              </a:rPr>
              <a:t>d is the distance you are from the star.</a:t>
            </a:r>
          </a:p>
          <a:p>
            <a:endParaRPr lang="en-US" sz="2800" dirty="0">
              <a:latin typeface="Corbel" panose="020B0503020204020204" pitchFamily="34" charset="0"/>
              <a:cs typeface="Calibri" panose="020F0502020204030204" pitchFamily="34" charset="0"/>
            </a:endParaRPr>
          </a:p>
          <a:p>
            <a:endParaRPr lang="en-GB" sz="2800" dirty="0">
              <a:latin typeface="Corbel" panose="020B050302020402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mathsisfun</a:t>
            </a:r>
            <a:endParaRPr lang="en-GB" sz="1600" dirty="0">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EAD1F0-BF0A-46F4-9E22-E876CED8417D}"/>
                  </a:ext>
                </a:extLst>
              </p:cNvPr>
              <p:cNvSpPr txBox="1"/>
              <p:nvPr/>
            </p:nvSpPr>
            <p:spPr>
              <a:xfrm>
                <a:off x="877077" y="3084132"/>
                <a:ext cx="2334165"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𝑏</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𝐿</m:t>
                          </m:r>
                        </m:num>
                        <m:den>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𝑑</m:t>
                              </m:r>
                            </m:e>
                            <m:sup>
                              <m:r>
                                <a:rPr lang="en-US" sz="4000" b="0" i="1" smtClean="0">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6" name="TextBox 5">
                <a:extLst>
                  <a:ext uri="{FF2B5EF4-FFF2-40B4-BE49-F238E27FC236}">
                    <a16:creationId xmlns:a16="http://schemas.microsoft.com/office/drawing/2014/main" id="{2EEAD1F0-BF0A-46F4-9E22-E876CED8417D}"/>
                  </a:ext>
                </a:extLst>
              </p:cNvPr>
              <p:cNvSpPr txBox="1">
                <a:spLocks noRot="1" noChangeAspect="1" noMove="1" noResize="1" noEditPoints="1" noAdjustHandles="1" noChangeArrowheads="1" noChangeShapeType="1" noTextEdit="1"/>
              </p:cNvSpPr>
              <p:nvPr/>
            </p:nvSpPr>
            <p:spPr>
              <a:xfrm>
                <a:off x="877077" y="3084132"/>
                <a:ext cx="2334165" cy="1152495"/>
              </a:xfrm>
              <a:prstGeom prst="rect">
                <a:avLst/>
              </a:prstGeom>
              <a:blipFill>
                <a:blip r:embed="rId4"/>
                <a:stretch>
                  <a:fillRect/>
                </a:stretch>
              </a:blipFill>
            </p:spPr>
            <p:txBody>
              <a:bodyPr/>
              <a:lstStyle/>
              <a:p>
                <a:r>
                  <a:rPr lang="en-GB">
                    <a:noFill/>
                  </a:rPr>
                  <a:t> </a:t>
                </a:r>
              </a:p>
            </p:txBody>
          </p:sp>
        </mc:Fallback>
      </mc:AlternateContent>
      <p:sp>
        <p:nvSpPr>
          <p:cNvPr id="9" name="Sun 8">
            <a:extLst>
              <a:ext uri="{FF2B5EF4-FFF2-40B4-BE49-F238E27FC236}">
                <a16:creationId xmlns:a16="http://schemas.microsoft.com/office/drawing/2014/main" id="{3F4146B0-2456-4FCA-9E2B-02DB7DBC6CDD}"/>
              </a:ext>
            </a:extLst>
          </p:cNvPr>
          <p:cNvSpPr/>
          <p:nvPr/>
        </p:nvSpPr>
        <p:spPr>
          <a:xfrm>
            <a:off x="4346713" y="2622339"/>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0561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7F353E-87CB-404B-AAC1-3610AA54F2D0}"/>
              </a:ext>
            </a:extLst>
          </p:cNvPr>
          <p:cNvSpPr txBox="1"/>
          <p:nvPr/>
        </p:nvSpPr>
        <p:spPr>
          <a:xfrm>
            <a:off x="8727233" y="6519768"/>
            <a:ext cx="3464767"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Steele Hill, SOHO, NASA/ESA</a:t>
            </a:r>
          </a:p>
        </p:txBody>
      </p:sp>
      <p:pic>
        <p:nvPicPr>
          <p:cNvPr id="10" name="Picture 9">
            <a:extLst>
              <a:ext uri="{FF2B5EF4-FFF2-40B4-BE49-F238E27FC236}">
                <a16:creationId xmlns:a16="http://schemas.microsoft.com/office/drawing/2014/main" id="{CD4DC6A7-AF93-4FD3-8669-280F5F99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01752"/>
            <a:ext cx="8229600" cy="6254496"/>
          </a:xfrm>
          <a:prstGeom prst="rect">
            <a:avLst/>
          </a:prstGeom>
        </p:spPr>
      </p:pic>
    </p:spTree>
    <p:extLst>
      <p:ext uri="{BB962C8B-B14F-4D97-AF65-F5344CB8AC3E}">
        <p14:creationId xmlns:p14="http://schemas.microsoft.com/office/powerpoint/2010/main" val="4113120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416104" y="1168401"/>
            <a:ext cx="9386277" cy="3539430"/>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are the spectral types in order?</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spectral type is our Sun?</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the inverse square law for light.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has the luminosity of the Sun changed?</a:t>
            </a:r>
          </a:p>
        </p:txBody>
      </p:sp>
    </p:spTree>
    <p:extLst>
      <p:ext uri="{BB962C8B-B14F-4D97-AF65-F5344CB8AC3E}">
        <p14:creationId xmlns:p14="http://schemas.microsoft.com/office/powerpoint/2010/main" val="1996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nchor="ctr"/>
          <a:lstStyle/>
          <a:p>
            <a:r>
              <a:rPr lang="en-GB" dirty="0"/>
              <a:t>Nuclear Fusion</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548443" y="2650874"/>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808571"/>
            <a:ext cx="9386277"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Name as many layers of the Sun. Deepest first.</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Name three features on the Sun’s surface.</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can we only observe during a solar eclipse?</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10001"/>
        </a:solidFill>
        <a:effectLst/>
      </p:bgPr>
    </p:bg>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426F17A7-DDAB-4046-B92A-153C9305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84" y="864"/>
            <a:ext cx="9641633" cy="6856272"/>
          </a:xfrm>
          <a:prstGeom prst="rect">
            <a:avLst/>
          </a:prstGeom>
        </p:spPr>
      </p:pic>
      <p:sp>
        <p:nvSpPr>
          <p:cNvPr id="2" name="Title 1">
            <a:extLst>
              <a:ext uri="{FF2B5EF4-FFF2-40B4-BE49-F238E27FC236}">
                <a16:creationId xmlns:a16="http://schemas.microsoft.com/office/drawing/2014/main" id="{416D931F-5627-4E07-A62B-7F2186FD54BA}"/>
              </a:ext>
            </a:extLst>
          </p:cNvPr>
          <p:cNvSpPr>
            <a:spLocks noGrp="1"/>
          </p:cNvSpPr>
          <p:nvPr>
            <p:ph type="title"/>
          </p:nvPr>
        </p:nvSpPr>
        <p:spPr>
          <a:xfrm>
            <a:off x="263435" y="214902"/>
            <a:ext cx="2846769" cy="1325563"/>
          </a:xfrm>
        </p:spPr>
        <p:txBody>
          <a:bodyPr/>
          <a:lstStyle/>
          <a:p>
            <a:r>
              <a:rPr lang="en-GB" dirty="0">
                <a:solidFill>
                  <a:schemeClr val="bg1"/>
                </a:solidFill>
              </a:rPr>
              <a:t>Solar Structure</a:t>
            </a:r>
          </a:p>
        </p:txBody>
      </p:sp>
      <p:sp>
        <p:nvSpPr>
          <p:cNvPr id="5" name="TextBox 4">
            <a:extLst>
              <a:ext uri="{FF2B5EF4-FFF2-40B4-BE49-F238E27FC236}">
                <a16:creationId xmlns:a16="http://schemas.microsoft.com/office/drawing/2014/main" id="{EE6275F1-B70F-4FC2-B0F4-EB22D8774B62}"/>
              </a:ext>
            </a:extLst>
          </p:cNvPr>
          <p:cNvSpPr txBox="1"/>
          <p:nvPr/>
        </p:nvSpPr>
        <p:spPr>
          <a:xfrm>
            <a:off x="9915331" y="6519768"/>
            <a:ext cx="2276669"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SOHO/NASA/ESA</a:t>
            </a:r>
          </a:p>
        </p:txBody>
      </p:sp>
    </p:spTree>
    <p:extLst>
      <p:ext uri="{BB962C8B-B14F-4D97-AF65-F5344CB8AC3E}">
        <p14:creationId xmlns:p14="http://schemas.microsoft.com/office/powerpoint/2010/main" val="3173163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7E2739C-9D41-44DB-BD3B-C4274F3B4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40" y="0"/>
            <a:ext cx="11654919"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336833" y="6519768"/>
            <a:ext cx="2855167"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AveNa</a:t>
            </a:r>
            <a:r>
              <a:rPr lang="en-GB" sz="1600" dirty="0">
                <a:latin typeface="Aharoni" panose="02010803020104030203" pitchFamily="2" charset="-79"/>
                <a:cs typeface="Aharoni" panose="02010803020104030203" pitchFamily="2" charset="-79"/>
              </a:rPr>
              <a:t> / Shutterstock</a:t>
            </a:r>
          </a:p>
        </p:txBody>
      </p:sp>
    </p:spTree>
    <p:extLst>
      <p:ext uri="{BB962C8B-B14F-4D97-AF65-F5344CB8AC3E}">
        <p14:creationId xmlns:p14="http://schemas.microsoft.com/office/powerpoint/2010/main" val="3346363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DF4678F-4FEA-471C-9C5C-EAF1D03AA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5" y="0"/>
            <a:ext cx="12027190"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Medium.com</a:t>
            </a:r>
          </a:p>
        </p:txBody>
      </p:sp>
    </p:spTree>
    <p:extLst>
      <p:ext uri="{BB962C8B-B14F-4D97-AF65-F5344CB8AC3E}">
        <p14:creationId xmlns:p14="http://schemas.microsoft.com/office/powerpoint/2010/main" val="35550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pic>
        <p:nvPicPr>
          <p:cNvPr id="5" name="Picture 4" descr="Diagram&#10;&#10;Description automatically generated">
            <a:extLst>
              <a:ext uri="{FF2B5EF4-FFF2-40B4-BE49-F238E27FC236}">
                <a16:creationId xmlns:a16="http://schemas.microsoft.com/office/drawing/2014/main" id="{3C52F63A-B907-41E2-89D7-DD1C516C8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2" y="897294"/>
            <a:ext cx="8649247" cy="5063412"/>
          </a:xfrm>
          <a:prstGeom prst="rect">
            <a:avLst/>
          </a:prstGeom>
        </p:spPr>
      </p:pic>
      <p:sp>
        <p:nvSpPr>
          <p:cNvPr id="6" name="Rectangle 5">
            <a:extLst>
              <a:ext uri="{FF2B5EF4-FFF2-40B4-BE49-F238E27FC236}">
                <a16:creationId xmlns:a16="http://schemas.microsoft.com/office/drawing/2014/main" id="{D7009D6C-FC77-488E-B144-2BF0189EBD18}"/>
              </a:ext>
            </a:extLst>
          </p:cNvPr>
          <p:cNvSpPr/>
          <p:nvPr/>
        </p:nvSpPr>
        <p:spPr>
          <a:xfrm>
            <a:off x="364326" y="2223753"/>
            <a:ext cx="3896653" cy="2677656"/>
          </a:xfrm>
          <a:prstGeom prst="rect">
            <a:avLst/>
          </a:prstGeom>
        </p:spPr>
        <p:txBody>
          <a:bodyPr wrap="square">
            <a:spAutoFit/>
          </a:bodyPr>
          <a:lstStyle/>
          <a:p>
            <a:r>
              <a:rPr lang="en-GB" sz="2800" dirty="0">
                <a:latin typeface="Corbel" panose="020B0503020204020204" pitchFamily="34" charset="0"/>
              </a:rPr>
              <a:t>There are three types of spectra shown here:</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Continuous</a:t>
            </a:r>
          </a:p>
          <a:p>
            <a:pPr marL="457200" indent="-457200">
              <a:buFont typeface="Arial" panose="020B0604020202020204" pitchFamily="34" charset="0"/>
              <a:buChar char="•"/>
            </a:pPr>
            <a:r>
              <a:rPr lang="en-GB" sz="2800" dirty="0">
                <a:latin typeface="Corbel" panose="020B0503020204020204" pitchFamily="34" charset="0"/>
              </a:rPr>
              <a:t>Emission</a:t>
            </a:r>
          </a:p>
          <a:p>
            <a:pPr marL="457200" indent="-457200">
              <a:buFont typeface="Arial" panose="020B0604020202020204" pitchFamily="34" charset="0"/>
              <a:buChar char="•"/>
            </a:pPr>
            <a:r>
              <a:rPr lang="en-GB" sz="2800" dirty="0">
                <a:latin typeface="Corbel" panose="020B0503020204020204" pitchFamily="34" charset="0"/>
              </a:rPr>
              <a:t>Absorption</a:t>
            </a:r>
          </a:p>
        </p:txBody>
      </p:sp>
      <p:sp>
        <p:nvSpPr>
          <p:cNvPr id="7" name="Title 1">
            <a:extLst>
              <a:ext uri="{FF2B5EF4-FFF2-40B4-BE49-F238E27FC236}">
                <a16:creationId xmlns:a16="http://schemas.microsoft.com/office/drawing/2014/main" id="{643F3E6F-8BEF-41B4-A38D-5872E0A198CD}"/>
              </a:ext>
            </a:extLst>
          </p:cNvPr>
          <p:cNvSpPr>
            <a:spLocks noGrp="1"/>
          </p:cNvSpPr>
          <p:nvPr>
            <p:ph type="title"/>
          </p:nvPr>
        </p:nvSpPr>
        <p:spPr>
          <a:xfrm>
            <a:off x="364326" y="234512"/>
            <a:ext cx="2846769" cy="1325563"/>
          </a:xfrm>
        </p:spPr>
        <p:txBody>
          <a:bodyPr/>
          <a:lstStyle/>
          <a:p>
            <a:r>
              <a:rPr lang="en-GB" dirty="0"/>
              <a:t>Spectra</a:t>
            </a:r>
          </a:p>
        </p:txBody>
      </p:sp>
      <p:sp>
        <p:nvSpPr>
          <p:cNvPr id="8" name="Sun 7">
            <a:extLst>
              <a:ext uri="{FF2B5EF4-FFF2-40B4-BE49-F238E27FC236}">
                <a16:creationId xmlns:a16="http://schemas.microsoft.com/office/drawing/2014/main" id="{28DF7304-488C-42F5-A747-C9286659FC22}"/>
              </a:ext>
            </a:extLst>
          </p:cNvPr>
          <p:cNvSpPr/>
          <p:nvPr/>
        </p:nvSpPr>
        <p:spPr>
          <a:xfrm>
            <a:off x="4226767" y="3016898"/>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9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50A9047-A4FB-4753-A952-B966BF782F3C}"/>
              </a:ext>
            </a:extLst>
          </p:cNvPr>
          <p:cNvPicPr>
            <a:picLocks noChangeAspect="1"/>
          </p:cNvPicPr>
          <p:nvPr/>
        </p:nvPicPr>
        <p:blipFill rotWithShape="1">
          <a:blip r:embed="rId3">
            <a:extLst>
              <a:ext uri="{28A0092B-C50C-407E-A947-70E740481C1C}">
                <a14:useLocalDpi xmlns:a14="http://schemas.microsoft.com/office/drawing/2010/main" val="0"/>
              </a:ext>
            </a:extLst>
          </a:blip>
          <a:srcRect t="22494"/>
          <a:stretch/>
        </p:blipFill>
        <p:spPr>
          <a:xfrm>
            <a:off x="1001485" y="148628"/>
            <a:ext cx="10189030" cy="6535204"/>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ttsz</a:t>
            </a:r>
            <a:r>
              <a:rPr lang="en-GB" sz="1600" dirty="0">
                <a:latin typeface="Aharoni" panose="02010803020104030203" pitchFamily="2" charset="-79"/>
                <a:cs typeface="Aharoni" panose="02010803020104030203" pitchFamily="2" charset="-79"/>
              </a:rPr>
              <a:t> / Getty</a:t>
            </a:r>
          </a:p>
        </p:txBody>
      </p:sp>
    </p:spTree>
    <p:extLst>
      <p:ext uri="{BB962C8B-B14F-4D97-AF65-F5344CB8AC3E}">
        <p14:creationId xmlns:p14="http://schemas.microsoft.com/office/powerpoint/2010/main" val="117274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Nave</a:t>
            </a:r>
          </a:p>
        </p:txBody>
      </p:sp>
      <p:pic>
        <p:nvPicPr>
          <p:cNvPr id="5" name="Picture 4" descr="Chart, radar chart&#10;&#10;Description automatically generated">
            <a:extLst>
              <a:ext uri="{FF2B5EF4-FFF2-40B4-BE49-F238E27FC236}">
                <a16:creationId xmlns:a16="http://schemas.microsoft.com/office/drawing/2014/main" id="{8D4681D4-80A1-498D-89C7-D372706A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331" y="0"/>
            <a:ext cx="7136947" cy="6853735"/>
          </a:xfrm>
          <a:prstGeom prst="rect">
            <a:avLst/>
          </a:prstGeom>
        </p:spPr>
      </p:pic>
      <p:sp>
        <p:nvSpPr>
          <p:cNvPr id="6" name="Rectangle 5">
            <a:extLst>
              <a:ext uri="{FF2B5EF4-FFF2-40B4-BE49-F238E27FC236}">
                <a16:creationId xmlns:a16="http://schemas.microsoft.com/office/drawing/2014/main" id="{B3BFD0E8-C093-4B61-A0FE-7C0076BD33F4}"/>
              </a:ext>
            </a:extLst>
          </p:cNvPr>
          <p:cNvSpPr/>
          <p:nvPr/>
        </p:nvSpPr>
        <p:spPr>
          <a:xfrm>
            <a:off x="364327" y="2223753"/>
            <a:ext cx="3349258" cy="3108543"/>
          </a:xfrm>
          <a:prstGeom prst="rect">
            <a:avLst/>
          </a:prstGeom>
        </p:spPr>
        <p:txBody>
          <a:bodyPr wrap="square">
            <a:spAutoFit/>
          </a:bodyPr>
          <a:lstStyle/>
          <a:p>
            <a:r>
              <a:rPr lang="en-GB" sz="2800" dirty="0">
                <a:latin typeface="Corbel" panose="020B0503020204020204" pitchFamily="34" charset="0"/>
              </a:rPr>
              <a:t>This shows the energy levels of Hydrogen.</a:t>
            </a:r>
          </a:p>
          <a:p>
            <a:endParaRPr lang="en-GB" sz="2800" dirty="0">
              <a:latin typeface="Corbel" panose="020B0503020204020204" pitchFamily="34" charset="0"/>
            </a:endParaRPr>
          </a:p>
          <a:p>
            <a:r>
              <a:rPr lang="en-GB" sz="2800" dirty="0">
                <a:latin typeface="Corbel" panose="020B0503020204020204" pitchFamily="34" charset="0"/>
              </a:rPr>
              <a:t>The Balmer Series on the right is the visible light emission.</a:t>
            </a:r>
          </a:p>
        </p:txBody>
      </p:sp>
      <p:sp>
        <p:nvSpPr>
          <p:cNvPr id="7" name="Title 1">
            <a:extLst>
              <a:ext uri="{FF2B5EF4-FFF2-40B4-BE49-F238E27FC236}">
                <a16:creationId xmlns:a16="http://schemas.microsoft.com/office/drawing/2014/main" id="{DC1DC8FA-75F4-4817-B5A4-973288781701}"/>
              </a:ext>
            </a:extLst>
          </p:cNvPr>
          <p:cNvSpPr>
            <a:spLocks noGrp="1"/>
          </p:cNvSpPr>
          <p:nvPr>
            <p:ph type="title"/>
          </p:nvPr>
        </p:nvSpPr>
        <p:spPr>
          <a:xfrm>
            <a:off x="364326" y="234512"/>
            <a:ext cx="2846769" cy="1325563"/>
          </a:xfrm>
        </p:spPr>
        <p:txBody>
          <a:bodyPr/>
          <a:lstStyle/>
          <a:p>
            <a:r>
              <a:rPr lang="en-GB" dirty="0"/>
              <a:t>Spectra</a:t>
            </a:r>
          </a:p>
        </p:txBody>
      </p:sp>
    </p:spTree>
    <p:extLst>
      <p:ext uri="{BB962C8B-B14F-4D97-AF65-F5344CB8AC3E}">
        <p14:creationId xmlns:p14="http://schemas.microsoft.com/office/powerpoint/2010/main" val="1737658866"/>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986</TotalTime>
  <Words>2425</Words>
  <Application>Microsoft Office PowerPoint</Application>
  <PresentationFormat>Widescreen</PresentationFormat>
  <Paragraphs>337</Paragraphs>
  <Slides>26</Slides>
  <Notes>26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Aharoni</vt:lpstr>
      <vt:lpstr>Arial</vt:lpstr>
      <vt:lpstr>Calibri</vt:lpstr>
      <vt:lpstr>Calibri Light</vt:lpstr>
      <vt:lpstr>Cambria Math</vt:lpstr>
      <vt:lpstr>Corbel</vt:lpstr>
      <vt:lpstr>Astro</vt:lpstr>
      <vt:lpstr>PowerPoint Presentation</vt:lpstr>
      <vt:lpstr>Solar Radiation</vt:lpstr>
      <vt:lpstr>PowerPoint Presentation</vt:lpstr>
      <vt:lpstr>Solar Structure</vt:lpstr>
      <vt:lpstr>PowerPoint Presentation</vt:lpstr>
      <vt:lpstr>PowerPoint Presentation</vt:lpstr>
      <vt:lpstr>Spectra</vt:lpstr>
      <vt:lpstr>PowerPoint Presentation</vt:lpstr>
      <vt:lpstr>Spectra</vt:lpstr>
      <vt:lpstr>Generating Light</vt:lpstr>
      <vt:lpstr>Blackbody Radiation</vt:lpstr>
      <vt:lpstr>Wien’s Law</vt:lpstr>
      <vt:lpstr>Spectroscopy</vt:lpstr>
      <vt:lpstr>PowerPoint Presentation</vt:lpstr>
      <vt:lpstr>PowerPoint Presentation</vt:lpstr>
      <vt:lpstr>PowerPoint Presentation</vt:lpstr>
      <vt:lpstr>Spectral Type</vt:lpstr>
      <vt:lpstr>Mnemonic Contest</vt:lpstr>
      <vt:lpstr>Spectral Type</vt:lpstr>
      <vt:lpstr>Spectral Type</vt:lpstr>
      <vt:lpstr>Luminosity</vt:lpstr>
      <vt:lpstr>Inverse-square law</vt:lpstr>
      <vt:lpstr>Inverse-square law</vt:lpstr>
      <vt:lpstr>PowerPoint Presentation</vt:lpstr>
      <vt:lpstr>PowerPoint Presentation</vt:lpstr>
      <vt:lpstr>Nuclear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54</cp:revision>
  <cp:lastPrinted>2021-01-06T10:40:25Z</cp:lastPrinted>
  <dcterms:created xsi:type="dcterms:W3CDTF">2021-01-05T13:01:11Z</dcterms:created>
  <dcterms:modified xsi:type="dcterms:W3CDTF">2021-01-06T17:43:05Z</dcterms:modified>
</cp:coreProperties>
</file>